
<file path=[Content_Types].xml><?xml version="1.0" encoding="utf-8"?>
<Types xmlns="http://schemas.openxmlformats.org/package/2006/content-types">
  <Default Extension="xml" ContentType="application/xml"/>
  <Default Extension="jpeg" ContentType="image/jpeg"/>
  <Default Extension="png" ContentType="image/png"/>
  <Default Extension="wdp" ContentType="image/vnd.ms-photo"/>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4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55"/>
  </p:normalViewPr>
  <p:slideViewPr>
    <p:cSldViewPr snapToGrid="0" snapToObjects="1">
      <p:cViewPr varScale="1">
        <p:scale>
          <a:sx n="94" d="100"/>
          <a:sy n="94" d="100"/>
        </p:scale>
        <p:origin x="736" y="18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presProps" Target="presProps.xml"/><Relationship Id="rId16" Type="http://schemas.openxmlformats.org/officeDocument/2006/relationships/viewProps" Target="viewProps.xml"/><Relationship Id="rId17" Type="http://schemas.openxmlformats.org/officeDocument/2006/relationships/theme" Target="theme/theme1.xml"/><Relationship Id="rId1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4" Type="http://schemas.openxmlformats.org/officeDocument/2006/relationships/image" Target="../media/image3.png"/><Relationship Id="rId5" Type="http://schemas.microsoft.com/office/2007/relationships/hdphoto" Target="../media/hdphoto1.wdp"/><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4" Type="http://schemas.openxmlformats.org/officeDocument/2006/relationships/image" Target="../media/image3.png"/><Relationship Id="rId5" Type="http://schemas.microsoft.com/office/2007/relationships/hdphoto" Target="../media/hdphoto1.wdp"/><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4" Type="http://schemas.openxmlformats.org/officeDocument/2006/relationships/image" Target="../media/image2.png"/><Relationship Id="rId5" Type="http://schemas.microsoft.com/office/2007/relationships/hdphoto" Target="../media/hdphoto1.wdp"/><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4" Type="http://schemas.openxmlformats.org/officeDocument/2006/relationships/image" Target="../media/image2.png"/><Relationship Id="rId5" Type="http://schemas.microsoft.com/office/2007/relationships/hdphoto" Target="../media/hdphoto1.wdp"/><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9600" cap="all" baseline="0">
                <a:blipFill dpi="0" rotWithShape="1">
                  <a:blip r:embed="rId4"/>
                  <a:srcRect/>
                  <a:tile tx="6350" ty="-127000" sx="65000" sy="64000" flip="none" algn="tl"/>
                </a:blipFill>
              </a:defRPr>
            </a:lvl1pPr>
          </a:lstStyle>
          <a:p>
            <a:r>
              <a:rPr lang="en-US" smtClean="0"/>
              <a:t>Click to edit Master title style</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83284890-85D2-4D7B-8EF5-15A9C1DB8F42}" type="datetimeFigureOut">
              <a:rPr lang="en-US" smtClean="0"/>
              <a:t>8/7/17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9592733" y="4289334"/>
            <a:ext cx="1193868" cy="640080"/>
          </a:xfrm>
        </p:spPr>
        <p:txBody>
          <a:bodyPr/>
          <a:lstStyle>
            <a:lvl1pPr>
              <a:defRPr sz="2800"/>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9423619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7157CC2-0FC8-4686-B024-99790E0F5162}" type="datetimeFigureOut">
              <a:rPr lang="en-US" smtClean="0"/>
              <a:t>8/7/17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a:p>
        </p:txBody>
      </p:sp>
    </p:spTree>
    <p:extLst>
      <p:ext uri="{BB962C8B-B14F-4D97-AF65-F5344CB8AC3E}">
        <p14:creationId xmlns:p14="http://schemas.microsoft.com/office/powerpoint/2010/main" val="35362568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6764DA5-CD3D-4590-A511-FCD3BC7A793E}" type="datetimeFigureOut">
              <a:rPr lang="en-US" smtClean="0"/>
              <a:t>8/7/17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a:p>
        </p:txBody>
      </p:sp>
    </p:spTree>
    <p:extLst>
      <p:ext uri="{BB962C8B-B14F-4D97-AF65-F5344CB8AC3E}">
        <p14:creationId xmlns:p14="http://schemas.microsoft.com/office/powerpoint/2010/main" val="13586516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2F5661D-6934-4B32-B92C-470368BF1EC6}" type="datetimeFigureOut">
              <a:rPr lang="en-US" smtClean="0"/>
              <a:t>8/7/17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a:p>
        </p:txBody>
      </p:sp>
    </p:spTree>
    <p:extLst>
      <p:ext uri="{BB962C8B-B14F-4D97-AF65-F5344CB8AC3E}">
        <p14:creationId xmlns:p14="http://schemas.microsoft.com/office/powerpoint/2010/main" val="34050823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8000" b="0"/>
            </a:lvl1pPr>
          </a:lstStyle>
          <a:p>
            <a:r>
              <a:rPr lang="en-US" smtClean="0"/>
              <a:t>Click to edit Master title style</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8593667" y="6272784"/>
            <a:ext cx="2644309" cy="365125"/>
          </a:xfrm>
        </p:spPr>
        <p:txBody>
          <a:bodyPr/>
          <a:lstStyle/>
          <a:p>
            <a:fld id="{C6F822A4-8DA6-4447-9B1F-C5DB58435268}" type="datetimeFigureOut">
              <a:rPr lang="en-US" smtClean="0"/>
              <a:t>8/7/17</a:t>
            </a:fld>
            <a:endParaRPr lang="en-US" dirty="0"/>
          </a:p>
        </p:txBody>
      </p:sp>
      <p:sp>
        <p:nvSpPr>
          <p:cNvPr id="5" name="Footer Placeholder 4"/>
          <p:cNvSpPr>
            <a:spLocks noGrp="1"/>
          </p:cNvSpPr>
          <p:nvPr>
            <p:ph type="ftr" sz="quarter" idx="11"/>
          </p:nvPr>
        </p:nvSpPr>
        <p:spPr>
          <a:xfrm>
            <a:off x="2182708" y="6272784"/>
            <a:ext cx="6327648" cy="365125"/>
          </a:xfrm>
        </p:spPr>
        <p:txBody>
          <a:bodyPr/>
          <a:lstStyle/>
          <a:p>
            <a:endParaRPr lang="en-US" dirty="0"/>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0435599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548D31E-DCDA-41A7-9C67-C4B11B94D21D}" type="datetimeFigureOut">
              <a:rPr lang="en-US" smtClean="0"/>
              <a:t>8/7/17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a:p>
        </p:txBody>
      </p:sp>
    </p:spTree>
    <p:extLst>
      <p:ext uri="{BB962C8B-B14F-4D97-AF65-F5344CB8AC3E}">
        <p14:creationId xmlns:p14="http://schemas.microsoft.com/office/powerpoint/2010/main" val="42493787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B3762C0-B258-48F1-ADE6-176B4174CCDD}" type="datetimeFigureOut">
              <a:rPr lang="en-US" smtClean="0"/>
              <a:t>8/7/17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FAB73BC-B049-4115-A692-8D63A059BFB8}" type="slidenum">
              <a:rPr lang="en-US" smtClean="0"/>
              <a:t>‹#›</a:t>
            </a:fld>
            <a:endParaRPr lang="en-US"/>
          </a:p>
        </p:txBody>
      </p:sp>
      <p:sp>
        <p:nvSpPr>
          <p:cNvPr id="10" name="Title 9"/>
          <p:cNvSpPr>
            <a:spLocks noGrp="1"/>
          </p:cNvSpPr>
          <p:nvPr>
            <p:ph type="title"/>
          </p:nvPr>
        </p:nvSpPr>
        <p:spPr/>
        <p:txBody>
          <a:bodyPr/>
          <a:lstStyle/>
          <a:p>
            <a:r>
              <a:rPr lang="en-US" smtClean="0"/>
              <a:t>Click to edit Master title style</a:t>
            </a:r>
            <a:endParaRPr lang="en-US" dirty="0"/>
          </a:p>
        </p:txBody>
      </p:sp>
    </p:spTree>
    <p:extLst>
      <p:ext uri="{BB962C8B-B14F-4D97-AF65-F5344CB8AC3E}">
        <p14:creationId xmlns:p14="http://schemas.microsoft.com/office/powerpoint/2010/main" val="10723781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677919A6-33EB-49BD-A62F-1FA56B9F9712}" type="datetimeFigureOut">
              <a:rPr lang="en-US" smtClean="0"/>
              <a:t>8/7/17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FAB73BC-B049-4115-A692-8D63A059BFB8}" type="slidenum">
              <a:rPr lang="en-US" smtClean="0"/>
              <a:t>‹#›</a:t>
            </a:fld>
            <a:endParaRPr lang="en-US"/>
          </a:p>
        </p:txBody>
      </p:sp>
      <p:sp>
        <p:nvSpPr>
          <p:cNvPr id="6" name="Title 5"/>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6818866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4E7D1B-D673-4CF6-8672-009D42ABD2A0}" type="datetimeFigureOut">
              <a:rPr lang="en-US" smtClean="0"/>
              <a:t>8/7/17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FAB73BC-B049-4115-A692-8D63A059BFB8}" type="slidenum">
              <a:rPr lang="en-US" smtClean="0"/>
              <a:t>‹#›</a:t>
            </a:fld>
            <a:endParaRPr lang="en-US"/>
          </a:p>
        </p:txBody>
      </p:sp>
    </p:spTree>
    <p:extLst>
      <p:ext uri="{BB962C8B-B14F-4D97-AF65-F5344CB8AC3E}">
        <p14:creationId xmlns:p14="http://schemas.microsoft.com/office/powerpoint/2010/main" val="4922624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smtClean="0"/>
              <a:t>Click to edit Master title style</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A16AA21-1863-4931-97CB-99D0A168701B}" type="datetimeFigureOut">
              <a:rPr lang="en-US" smtClean="0"/>
              <a:t>8/7/17</a:t>
            </a:fld>
            <a:endParaRPr lang="en-US"/>
          </a:p>
        </p:txBody>
      </p:sp>
      <p:sp>
        <p:nvSpPr>
          <p:cNvPr id="6" name="Footer Placeholder 5"/>
          <p:cNvSpPr>
            <a:spLocks noGrp="1"/>
          </p:cNvSpPr>
          <p:nvPr>
            <p:ph type="ftr" sz="quarter" idx="11"/>
          </p:nvPr>
        </p:nvSpPr>
        <p:spPr/>
        <p:txBody>
          <a:bodyPr/>
          <a:lstStyle/>
          <a:p>
            <a:endParaRPr lang="en-US"/>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a:p>
        </p:txBody>
      </p:sp>
    </p:spTree>
    <p:extLst>
      <p:ext uri="{BB962C8B-B14F-4D97-AF65-F5344CB8AC3E}">
        <p14:creationId xmlns:p14="http://schemas.microsoft.com/office/powerpoint/2010/main" val="14838976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303740" cy="6858000"/>
          </a:xfrm>
          <a:solidFill>
            <a:schemeClr val="tx2">
              <a:lumMod val="20000"/>
              <a:lumOff val="80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772C379-9A7C-4C87-A116-CBE9F58B04C5}" type="datetimeFigureOut">
              <a:rPr lang="en-US" smtClean="0"/>
              <a:t>8/7/17</a:t>
            </a:fld>
            <a:endParaRPr lang="en-US"/>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a:p>
        </p:txBody>
      </p:sp>
    </p:spTree>
    <p:extLst>
      <p:ext uri="{BB962C8B-B14F-4D97-AF65-F5344CB8AC3E}">
        <p14:creationId xmlns:p14="http://schemas.microsoft.com/office/powerpoint/2010/main" val="4216615129"/>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2.png"/><Relationship Id="rId14" Type="http://schemas.microsoft.com/office/2007/relationships/hdphoto" Target="../media/hdphoto1.wdp"/><Relationship Id="rId15" Type="http://schemas.openxmlformats.org/officeDocument/2006/relationships/image" Target="../media/image3.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8664C608-40B1-4030-A28D-5B74BC98ADCE}" type="datetimeFigureOut">
              <a:rPr lang="en-US" smtClean="0"/>
              <a:t>8/7/17</a:t>
            </a:fld>
            <a:endParaRPr lang="en-US" dirty="0"/>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en-US" dirty="0"/>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877551537"/>
      </p:ext>
    </p:extLst>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sldNum="0" hdr="0" ftr="0" dt="0"/>
  <p:txStyles>
    <p:titleStyle>
      <a:lvl1pPr algn="l" defTabSz="914400" rtl="0" eaLnBrk="1" latinLnBrk="0" hangingPunct="1">
        <a:lnSpc>
          <a:spcPct val="90000"/>
        </a:lnSpc>
        <a:spcBef>
          <a:spcPct val="0"/>
        </a:spcBef>
        <a:buNone/>
        <a:defRPr sz="540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69848" y="1888236"/>
            <a:ext cx="9966960" cy="3035808"/>
          </a:xfrm>
        </p:spPr>
        <p:txBody>
          <a:bodyPr/>
          <a:lstStyle/>
          <a:p>
            <a:r>
              <a:rPr lang="en-US" sz="8000" b="1" dirty="0"/>
              <a:t>A civil court action </a:t>
            </a:r>
            <a:r>
              <a:rPr lang="en-US" dirty="0"/>
              <a:t/>
            </a:r>
            <a:br>
              <a:rPr lang="en-US" dirty="0"/>
            </a:br>
            <a:endParaRPr lang="en-AU" dirty="0"/>
          </a:p>
        </p:txBody>
      </p:sp>
      <p:sp>
        <p:nvSpPr>
          <p:cNvPr id="3" name="Subtitle 2"/>
          <p:cNvSpPr>
            <a:spLocks noGrp="1"/>
          </p:cNvSpPr>
          <p:nvPr>
            <p:ph type="subTitle" idx="1"/>
          </p:nvPr>
        </p:nvSpPr>
        <p:spPr/>
        <p:txBody>
          <a:bodyPr/>
          <a:lstStyle/>
          <a:p>
            <a:endParaRPr lang="en-AU"/>
          </a:p>
        </p:txBody>
      </p:sp>
    </p:spTree>
    <p:extLst>
      <p:ext uri="{BB962C8B-B14F-4D97-AF65-F5344CB8AC3E}">
        <p14:creationId xmlns:p14="http://schemas.microsoft.com/office/powerpoint/2010/main" val="1210475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a:t>Discovery process </a:t>
            </a:r>
            <a:r>
              <a:rPr lang="en-US" dirty="0"/>
              <a:t/>
            </a:r>
            <a:br>
              <a:rPr lang="en-US" dirty="0"/>
            </a:br>
            <a:endParaRPr lang="en-AU" dirty="0"/>
          </a:p>
        </p:txBody>
      </p:sp>
      <p:sp>
        <p:nvSpPr>
          <p:cNvPr id="3" name="Content Placeholder 2"/>
          <p:cNvSpPr>
            <a:spLocks noGrp="1"/>
          </p:cNvSpPr>
          <p:nvPr>
            <p:ph idx="1"/>
          </p:nvPr>
        </p:nvSpPr>
        <p:spPr/>
        <p:txBody>
          <a:bodyPr/>
          <a:lstStyle/>
          <a:p>
            <a:r>
              <a:rPr lang="en-US" sz="2400" dirty="0"/>
              <a:t>At the end of pleadings either side may require the production of documents relevant to the case, to assist in clarifying any of the issues. </a:t>
            </a:r>
            <a:endParaRPr lang="en-US" sz="2400" dirty="0" smtClean="0"/>
          </a:p>
          <a:p>
            <a:r>
              <a:rPr lang="en-US" sz="2400" dirty="0" smtClean="0"/>
              <a:t>Any </a:t>
            </a:r>
            <a:r>
              <a:rPr lang="en-US" sz="2400" dirty="0"/>
              <a:t>requested documents must be provided by the other side. This is called the </a:t>
            </a:r>
            <a:r>
              <a:rPr lang="en-US" sz="2400" b="1" dirty="0"/>
              <a:t>discovery </a:t>
            </a:r>
            <a:r>
              <a:rPr lang="en-US" sz="2400" dirty="0"/>
              <a:t>of documents. </a:t>
            </a:r>
            <a:endParaRPr lang="en-US" sz="2400" dirty="0"/>
          </a:p>
          <a:p>
            <a:r>
              <a:rPr lang="en-US" sz="2400" b="1" dirty="0"/>
              <a:t>Interrogatories </a:t>
            </a:r>
            <a:r>
              <a:rPr lang="en-US" sz="2400" dirty="0"/>
              <a:t>is the name given to the process whereby written questions are served by both sides and must be answered under oath. The answers to these questions are admissible as evidence in court, should the matter proceed to a hearing. </a:t>
            </a:r>
            <a:endParaRPr lang="en-US" sz="2400" dirty="0"/>
          </a:p>
          <a:p>
            <a:endParaRPr lang="en-AU" dirty="0"/>
          </a:p>
        </p:txBody>
      </p:sp>
    </p:spTree>
    <p:extLst>
      <p:ext uri="{BB962C8B-B14F-4D97-AF65-F5344CB8AC3E}">
        <p14:creationId xmlns:p14="http://schemas.microsoft.com/office/powerpoint/2010/main" val="12569066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a:t>Directions hearings </a:t>
            </a:r>
            <a:r>
              <a:rPr lang="en-US" dirty="0"/>
              <a:t/>
            </a:r>
            <a:br>
              <a:rPr lang="en-US" dirty="0"/>
            </a:br>
            <a:endParaRPr lang="en-AU" dirty="0"/>
          </a:p>
        </p:txBody>
      </p:sp>
      <p:sp>
        <p:nvSpPr>
          <p:cNvPr id="3" name="Content Placeholder 2"/>
          <p:cNvSpPr>
            <a:spLocks noGrp="1"/>
          </p:cNvSpPr>
          <p:nvPr>
            <p:ph idx="1"/>
          </p:nvPr>
        </p:nvSpPr>
        <p:spPr/>
        <p:txBody>
          <a:bodyPr/>
          <a:lstStyle/>
          <a:p>
            <a:r>
              <a:rPr lang="en-US" sz="2400" dirty="0" smtClean="0"/>
              <a:t>Directions </a:t>
            </a:r>
            <a:r>
              <a:rPr lang="en-US" sz="2400" dirty="0"/>
              <a:t>hearings allow the court to be involved in some of the pre-trial stages leading up to a case being heard by the court. </a:t>
            </a:r>
            <a:endParaRPr lang="en-US" sz="2400" dirty="0" smtClean="0"/>
          </a:p>
          <a:p>
            <a:r>
              <a:rPr lang="en-US" sz="2400" dirty="0" smtClean="0"/>
              <a:t>The </a:t>
            </a:r>
            <a:r>
              <a:rPr lang="en-US" sz="2400" dirty="0"/>
              <a:t>aim of directions hearings is to ensure that proceedings are conducted in an effective and timely manner. </a:t>
            </a:r>
            <a:endParaRPr lang="en-US" sz="2400" dirty="0" smtClean="0"/>
          </a:p>
          <a:p>
            <a:r>
              <a:rPr lang="en-US" sz="2400" dirty="0" smtClean="0"/>
              <a:t>The </a:t>
            </a:r>
            <a:r>
              <a:rPr lang="en-US" sz="2400" dirty="0"/>
              <a:t>court may ask the parties to come to an agreement about certain facts that are clear, so that court time is not taken up with this material. </a:t>
            </a:r>
            <a:endParaRPr lang="en-US" sz="2400" dirty="0"/>
          </a:p>
          <a:p>
            <a:endParaRPr lang="en-AU" dirty="0"/>
          </a:p>
        </p:txBody>
      </p:sp>
    </p:spTree>
    <p:extLst>
      <p:ext uri="{BB962C8B-B14F-4D97-AF65-F5344CB8AC3E}">
        <p14:creationId xmlns:p14="http://schemas.microsoft.com/office/powerpoint/2010/main" val="17728585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b="1" i="1" dirty="0" smtClean="0"/>
              <a:t>Certificate of readiness for trial </a:t>
            </a:r>
            <a:endParaRPr lang="en-US" sz="4400" dirty="0"/>
          </a:p>
        </p:txBody>
      </p:sp>
      <p:sp>
        <p:nvSpPr>
          <p:cNvPr id="3" name="Content Placeholder 2"/>
          <p:cNvSpPr>
            <a:spLocks noGrp="1"/>
          </p:cNvSpPr>
          <p:nvPr>
            <p:ph idx="1"/>
          </p:nvPr>
        </p:nvSpPr>
        <p:spPr/>
        <p:txBody>
          <a:bodyPr/>
          <a:lstStyle/>
          <a:p>
            <a:r>
              <a:rPr lang="en-US" sz="2400" dirty="0" smtClean="0"/>
              <a:t>Once </a:t>
            </a:r>
            <a:r>
              <a:rPr lang="en-US" sz="2400" dirty="0"/>
              <a:t>these procedures have been completed, the plaintiff will </a:t>
            </a:r>
            <a:r>
              <a:rPr lang="en-US" sz="2400" dirty="0" smtClean="0"/>
              <a:t>file </a:t>
            </a:r>
            <a:r>
              <a:rPr lang="en-US" sz="2400" dirty="0"/>
              <a:t>a </a:t>
            </a:r>
            <a:r>
              <a:rPr lang="en-US" sz="2400" dirty="0" smtClean="0"/>
              <a:t>certificate </a:t>
            </a:r>
            <a:r>
              <a:rPr lang="en-US" sz="2400" dirty="0"/>
              <a:t>of readiness for trial. </a:t>
            </a:r>
            <a:endParaRPr lang="en-US" sz="2400" dirty="0"/>
          </a:p>
          <a:p>
            <a:endParaRPr lang="en-AU"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687403" y="3237087"/>
            <a:ext cx="2538443" cy="2538443"/>
          </a:xfrm>
          <a:prstGeom prst="rect">
            <a:avLst/>
          </a:prstGeom>
        </p:spPr>
      </p:pic>
    </p:spTree>
    <p:extLst>
      <p:ext uri="{BB962C8B-B14F-4D97-AF65-F5344CB8AC3E}">
        <p14:creationId xmlns:p14="http://schemas.microsoft.com/office/powerpoint/2010/main" val="19760090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Today</a:t>
            </a:r>
            <a:endParaRPr lang="en-AU" dirty="0"/>
          </a:p>
        </p:txBody>
      </p:sp>
      <p:sp>
        <p:nvSpPr>
          <p:cNvPr id="3" name="Content Placeholder 2"/>
          <p:cNvSpPr>
            <a:spLocks noGrp="1"/>
          </p:cNvSpPr>
          <p:nvPr>
            <p:ph idx="1"/>
          </p:nvPr>
        </p:nvSpPr>
        <p:spPr>
          <a:xfrm>
            <a:off x="1069848" y="2629787"/>
            <a:ext cx="10058400" cy="4050792"/>
          </a:xfrm>
        </p:spPr>
        <p:txBody>
          <a:bodyPr>
            <a:normAutofit/>
          </a:bodyPr>
          <a:lstStyle/>
          <a:p>
            <a:pPr marL="0" indent="0">
              <a:buNone/>
            </a:pPr>
            <a:r>
              <a:rPr lang="en-AU" sz="3200" b="1" i="1" dirty="0" smtClean="0"/>
              <a:t>Case File ‘Lights out at Beacon View’</a:t>
            </a:r>
          </a:p>
          <a:p>
            <a:r>
              <a:rPr lang="en-AU" sz="3200" dirty="0" smtClean="0"/>
              <a:t>Read the </a:t>
            </a:r>
            <a:r>
              <a:rPr lang="en-AU" sz="3200" i="1" dirty="0" smtClean="0"/>
              <a:t>Case File</a:t>
            </a:r>
            <a:r>
              <a:rPr lang="en-AU" sz="3200" dirty="0" smtClean="0"/>
              <a:t>, pages 292-296</a:t>
            </a:r>
          </a:p>
          <a:p>
            <a:r>
              <a:rPr lang="en-AU" sz="3200" dirty="0" smtClean="0"/>
              <a:t>Complete the questions on pages 296-7</a:t>
            </a:r>
            <a:endParaRPr lang="en-AU" sz="3200" dirty="0"/>
          </a:p>
        </p:txBody>
      </p:sp>
    </p:spTree>
    <p:extLst>
      <p:ext uri="{BB962C8B-B14F-4D97-AF65-F5344CB8AC3E}">
        <p14:creationId xmlns:p14="http://schemas.microsoft.com/office/powerpoint/2010/main" val="6716746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A decision to make</a:t>
            </a:r>
            <a:endParaRPr lang="en-AU" dirty="0"/>
          </a:p>
        </p:txBody>
      </p:sp>
      <p:sp>
        <p:nvSpPr>
          <p:cNvPr id="3" name="Content Placeholder 2"/>
          <p:cNvSpPr>
            <a:spLocks noGrp="1"/>
          </p:cNvSpPr>
          <p:nvPr>
            <p:ph idx="1"/>
          </p:nvPr>
        </p:nvSpPr>
        <p:spPr>
          <a:xfrm>
            <a:off x="1069848" y="2694614"/>
            <a:ext cx="10058400" cy="4050792"/>
          </a:xfrm>
        </p:spPr>
        <p:txBody>
          <a:bodyPr/>
          <a:lstStyle/>
          <a:p>
            <a:r>
              <a:rPr lang="en-US" sz="2400" dirty="0"/>
              <a:t>When a person’s rights have been infringed they can decide to take the matter further or not. </a:t>
            </a:r>
            <a:endParaRPr lang="en-US" sz="2400" dirty="0" smtClean="0"/>
          </a:p>
          <a:p>
            <a:r>
              <a:rPr lang="en-US" sz="2400" dirty="0" smtClean="0"/>
              <a:t>If </a:t>
            </a:r>
            <a:r>
              <a:rPr lang="en-US" sz="2400" dirty="0"/>
              <a:t>they decide to take further action, they must decide whether they will use the court system or an alternative method of dispute resolution. </a:t>
            </a:r>
            <a:endParaRPr lang="en-US" sz="2400" dirty="0" smtClean="0"/>
          </a:p>
          <a:p>
            <a:r>
              <a:rPr lang="en-US" sz="2400" dirty="0"/>
              <a:t>Generally, the parties to a legal action are known as litigants. </a:t>
            </a:r>
            <a:endParaRPr lang="en-US" sz="2400" dirty="0"/>
          </a:p>
          <a:p>
            <a:endParaRPr lang="en-US" dirty="0"/>
          </a:p>
          <a:p>
            <a:endParaRPr lang="en-AU" dirty="0"/>
          </a:p>
        </p:txBody>
      </p:sp>
    </p:spTree>
    <p:extLst>
      <p:ext uri="{BB962C8B-B14F-4D97-AF65-F5344CB8AC3E}">
        <p14:creationId xmlns:p14="http://schemas.microsoft.com/office/powerpoint/2010/main" val="12396336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Pre Trial</a:t>
            </a:r>
            <a:endParaRPr lang="en-AU"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474905" y="2120900"/>
            <a:ext cx="9248539" cy="4051300"/>
          </a:xfrm>
        </p:spPr>
      </p:pic>
    </p:spTree>
    <p:extLst>
      <p:ext uri="{BB962C8B-B14F-4D97-AF65-F5344CB8AC3E}">
        <p14:creationId xmlns:p14="http://schemas.microsoft.com/office/powerpoint/2010/main" val="3241350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Pre-hearing procedures </a:t>
            </a:r>
            <a:br>
              <a:rPr lang="en-US" dirty="0"/>
            </a:br>
            <a:endParaRPr lang="en-AU" dirty="0"/>
          </a:p>
        </p:txBody>
      </p:sp>
      <p:sp>
        <p:nvSpPr>
          <p:cNvPr id="3" name="Content Placeholder 2"/>
          <p:cNvSpPr>
            <a:spLocks noGrp="1"/>
          </p:cNvSpPr>
          <p:nvPr>
            <p:ph idx="1"/>
          </p:nvPr>
        </p:nvSpPr>
        <p:spPr/>
        <p:txBody>
          <a:bodyPr>
            <a:normAutofit/>
          </a:bodyPr>
          <a:lstStyle/>
          <a:p>
            <a:r>
              <a:rPr lang="en-US" sz="2400" dirty="0" smtClean="0"/>
              <a:t>The </a:t>
            </a:r>
            <a:r>
              <a:rPr lang="en-US" sz="2400" dirty="0"/>
              <a:t>procedures used in civil cases vary depending on the court. </a:t>
            </a:r>
            <a:endParaRPr lang="en-US" sz="2400" dirty="0" smtClean="0"/>
          </a:p>
          <a:p>
            <a:r>
              <a:rPr lang="en-US" sz="2400" dirty="0" smtClean="0"/>
              <a:t>The </a:t>
            </a:r>
            <a:r>
              <a:rPr lang="en-US" sz="2400" dirty="0"/>
              <a:t>purpose of civil pre- trial procedures is to determine the relevant facts of the case and to assist the parties to gather evidence to be used in court. </a:t>
            </a:r>
            <a:endParaRPr lang="en-US" sz="2400" dirty="0" smtClean="0"/>
          </a:p>
          <a:p>
            <a:r>
              <a:rPr lang="en-US" sz="2400" dirty="0" smtClean="0"/>
              <a:t>It </a:t>
            </a:r>
            <a:r>
              <a:rPr lang="en-US" sz="2400" dirty="0"/>
              <a:t>also assists in ensuring a speedy resolution of the matter. </a:t>
            </a:r>
            <a:endParaRPr lang="en-US" sz="2400" dirty="0" smtClean="0"/>
          </a:p>
          <a:p>
            <a:r>
              <a:rPr lang="en-US" sz="2400" dirty="0" smtClean="0"/>
              <a:t>In </a:t>
            </a:r>
            <a:r>
              <a:rPr lang="en-US" sz="2400" dirty="0"/>
              <a:t>fact, most civil cases are settled out of court, during the pre-hearing stages. </a:t>
            </a:r>
            <a:endParaRPr lang="en-AU" sz="2400" dirty="0"/>
          </a:p>
        </p:txBody>
      </p:sp>
    </p:spTree>
    <p:extLst>
      <p:ext uri="{BB962C8B-B14F-4D97-AF65-F5344CB8AC3E}">
        <p14:creationId xmlns:p14="http://schemas.microsoft.com/office/powerpoint/2010/main" val="4584791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a:t>Letter of demand </a:t>
            </a:r>
            <a:r>
              <a:rPr lang="en-US" dirty="0"/>
              <a:t/>
            </a:r>
            <a:br>
              <a:rPr lang="en-US" dirty="0"/>
            </a:br>
            <a:endParaRPr lang="en-AU" dirty="0"/>
          </a:p>
        </p:txBody>
      </p:sp>
      <p:sp>
        <p:nvSpPr>
          <p:cNvPr id="3" name="Content Placeholder 2"/>
          <p:cNvSpPr>
            <a:spLocks noGrp="1"/>
          </p:cNvSpPr>
          <p:nvPr>
            <p:ph idx="1"/>
          </p:nvPr>
        </p:nvSpPr>
        <p:spPr/>
        <p:txBody>
          <a:bodyPr/>
          <a:lstStyle/>
          <a:p>
            <a:r>
              <a:rPr lang="en-US" sz="2400" dirty="0"/>
              <a:t>Before taking the matter to court, a plaintiff may attempt to gain a resolution and obtain a remedy by sending a letter of demand to the defendant. </a:t>
            </a:r>
            <a:endParaRPr lang="en-US" sz="2400" dirty="0" smtClean="0"/>
          </a:p>
          <a:p>
            <a:r>
              <a:rPr lang="en-US" sz="2400" dirty="0" smtClean="0"/>
              <a:t>This </a:t>
            </a:r>
            <a:r>
              <a:rPr lang="en-US" sz="2400" dirty="0"/>
              <a:t>letter, usually written by the plaintiff’s solicitor, outlines the nature of the complaint and outlines the demands of the plaintiff. </a:t>
            </a:r>
            <a:endParaRPr lang="en-US" sz="2400" dirty="0" smtClean="0"/>
          </a:p>
          <a:p>
            <a:r>
              <a:rPr lang="en-US" sz="2400" dirty="0" smtClean="0"/>
              <a:t>This </a:t>
            </a:r>
            <a:r>
              <a:rPr lang="en-US" sz="2400" dirty="0"/>
              <a:t>letter warns the defendant that should the demands of the plaintiff not be met further court action will be taken. </a:t>
            </a:r>
            <a:endParaRPr lang="en-US" sz="2400" dirty="0" smtClean="0"/>
          </a:p>
          <a:p>
            <a:r>
              <a:rPr lang="en-US" sz="2400" dirty="0" smtClean="0"/>
              <a:t>The </a:t>
            </a:r>
            <a:r>
              <a:rPr lang="en-US" sz="2400" dirty="0"/>
              <a:t>defendant usually has 14 days to meet the plaintiff’s demands. </a:t>
            </a:r>
            <a:endParaRPr lang="en-US" sz="2400" dirty="0"/>
          </a:p>
          <a:p>
            <a:endParaRPr lang="en-AU" dirty="0"/>
          </a:p>
        </p:txBody>
      </p:sp>
    </p:spTree>
    <p:extLst>
      <p:ext uri="{BB962C8B-B14F-4D97-AF65-F5344CB8AC3E}">
        <p14:creationId xmlns:p14="http://schemas.microsoft.com/office/powerpoint/2010/main" val="6314973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9848" y="757588"/>
            <a:ext cx="10058400" cy="1609344"/>
          </a:xfrm>
        </p:spPr>
        <p:txBody>
          <a:bodyPr>
            <a:normAutofit fontScale="90000"/>
          </a:bodyPr>
          <a:lstStyle/>
          <a:p>
            <a:r>
              <a:rPr lang="en-US" b="1" i="1"/>
              <a:t>How do you know in which court to bring your case? </a:t>
            </a:r>
            <a:r>
              <a:rPr lang="en-US"/>
              <a:t/>
            </a:r>
            <a:br>
              <a:rPr lang="en-US"/>
            </a:br>
            <a:endParaRPr lang="en-AU" dirty="0"/>
          </a:p>
        </p:txBody>
      </p:sp>
      <p:sp>
        <p:nvSpPr>
          <p:cNvPr id="3" name="Content Placeholder 2"/>
          <p:cNvSpPr>
            <a:spLocks noGrp="1"/>
          </p:cNvSpPr>
          <p:nvPr>
            <p:ph idx="1"/>
          </p:nvPr>
        </p:nvSpPr>
        <p:spPr>
          <a:xfrm>
            <a:off x="1069848" y="2940274"/>
            <a:ext cx="10058400" cy="4050792"/>
          </a:xfrm>
        </p:spPr>
        <p:txBody>
          <a:bodyPr/>
          <a:lstStyle/>
          <a:p>
            <a:r>
              <a:rPr lang="en-US" sz="2400" dirty="0"/>
              <a:t>The remedy claimed by the plaintiff determines the court to which the matter will be brought. </a:t>
            </a:r>
            <a:endParaRPr lang="en-US" sz="2400" dirty="0" smtClean="0"/>
          </a:p>
          <a:p>
            <a:r>
              <a:rPr lang="en-US" sz="2400" dirty="0" smtClean="0"/>
              <a:t>This </a:t>
            </a:r>
            <a:r>
              <a:rPr lang="en-US" sz="2400" dirty="0"/>
              <a:t>is one of the reasons a court hierarchy is necessary. </a:t>
            </a:r>
            <a:endParaRPr lang="en-US" sz="2400" dirty="0" smtClean="0"/>
          </a:p>
          <a:p>
            <a:r>
              <a:rPr lang="en-US" sz="2400" dirty="0" smtClean="0"/>
              <a:t>The </a:t>
            </a:r>
            <a:r>
              <a:rPr lang="en-US" sz="2400" dirty="0"/>
              <a:t>amount of damages sought determines whether the case will be heard in the Magistrates’, County or Supreme Court. </a:t>
            </a:r>
            <a:endParaRPr lang="en-US" sz="2400" dirty="0"/>
          </a:p>
          <a:p>
            <a:endParaRPr lang="en-AU" dirty="0"/>
          </a:p>
        </p:txBody>
      </p:sp>
    </p:spTree>
    <p:extLst>
      <p:ext uri="{BB962C8B-B14F-4D97-AF65-F5344CB8AC3E}">
        <p14:creationId xmlns:p14="http://schemas.microsoft.com/office/powerpoint/2010/main" val="32164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a:t>Writ </a:t>
            </a:r>
            <a:r>
              <a:rPr lang="en-US" dirty="0"/>
              <a:t/>
            </a:r>
            <a:br>
              <a:rPr lang="en-US" dirty="0"/>
            </a:br>
            <a:endParaRPr lang="en-AU" dirty="0"/>
          </a:p>
        </p:txBody>
      </p:sp>
      <p:sp>
        <p:nvSpPr>
          <p:cNvPr id="3" name="Content Placeholder 2"/>
          <p:cNvSpPr>
            <a:spLocks noGrp="1"/>
          </p:cNvSpPr>
          <p:nvPr>
            <p:ph idx="1"/>
          </p:nvPr>
        </p:nvSpPr>
        <p:spPr/>
        <p:txBody>
          <a:bodyPr/>
          <a:lstStyle/>
          <a:p>
            <a:r>
              <a:rPr lang="en-US" sz="2400" dirty="0"/>
              <a:t>Proceedings begin when the plaintiff </a:t>
            </a:r>
            <a:r>
              <a:rPr lang="en-US" sz="2400" dirty="0" smtClean="0"/>
              <a:t>files </a:t>
            </a:r>
            <a:r>
              <a:rPr lang="en-US" sz="2400" dirty="0"/>
              <a:t>a </a:t>
            </a:r>
            <a:r>
              <a:rPr lang="en-US" sz="2400" b="1" dirty="0"/>
              <a:t>writ </a:t>
            </a:r>
            <a:r>
              <a:rPr lang="en-US" sz="2400" dirty="0"/>
              <a:t>with the court. </a:t>
            </a:r>
            <a:endParaRPr lang="en-US" sz="2400" dirty="0" smtClean="0"/>
          </a:p>
          <a:p>
            <a:r>
              <a:rPr lang="en-US" sz="2400" dirty="0" smtClean="0"/>
              <a:t>The </a:t>
            </a:r>
            <a:r>
              <a:rPr lang="en-US" sz="2400" dirty="0"/>
              <a:t>writ contains the names and addresses of the plaintiff and the defendant, information about the place and mode of trial (that is, before a judge alone or a judge and jury) and the name and address of the plaintiff’s solicitor. </a:t>
            </a:r>
            <a:endParaRPr lang="en-US" sz="2400" dirty="0" smtClean="0"/>
          </a:p>
          <a:p>
            <a:r>
              <a:rPr lang="en-US" sz="2400" dirty="0" smtClean="0"/>
              <a:t>This </a:t>
            </a:r>
            <a:r>
              <a:rPr lang="en-US" sz="2400" dirty="0"/>
              <a:t>writ must be served on the defendant in person, or posted or delivered to the defendant’s address. </a:t>
            </a:r>
            <a:endParaRPr lang="en-US" sz="2400" dirty="0"/>
          </a:p>
          <a:p>
            <a:endParaRPr lang="en-AU" dirty="0"/>
          </a:p>
        </p:txBody>
      </p:sp>
    </p:spTree>
    <p:extLst>
      <p:ext uri="{BB962C8B-B14F-4D97-AF65-F5344CB8AC3E}">
        <p14:creationId xmlns:p14="http://schemas.microsoft.com/office/powerpoint/2010/main" val="12873209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a:t>Notice of appearance </a:t>
            </a:r>
            <a:r>
              <a:rPr lang="en-US" dirty="0"/>
              <a:t/>
            </a:r>
            <a:br>
              <a:rPr lang="en-US" dirty="0"/>
            </a:br>
            <a:endParaRPr lang="en-AU" dirty="0"/>
          </a:p>
        </p:txBody>
      </p:sp>
      <p:sp>
        <p:nvSpPr>
          <p:cNvPr id="3" name="Content Placeholder 2"/>
          <p:cNvSpPr>
            <a:spLocks noGrp="1"/>
          </p:cNvSpPr>
          <p:nvPr>
            <p:ph idx="1"/>
          </p:nvPr>
        </p:nvSpPr>
        <p:spPr>
          <a:xfrm>
            <a:off x="1069848" y="2799429"/>
            <a:ext cx="10058400" cy="4050792"/>
          </a:xfrm>
        </p:spPr>
        <p:txBody>
          <a:bodyPr/>
          <a:lstStyle/>
          <a:p>
            <a:r>
              <a:rPr lang="en-US" sz="2400" dirty="0" smtClean="0"/>
              <a:t>After </a:t>
            </a:r>
            <a:r>
              <a:rPr lang="en-US" sz="2400" dirty="0"/>
              <a:t>the writ has been led and served, a notice of appearance is completed by the defendant. </a:t>
            </a:r>
            <a:endParaRPr lang="en-US" sz="2400" dirty="0" smtClean="0"/>
          </a:p>
          <a:p>
            <a:r>
              <a:rPr lang="en-US" sz="2400" dirty="0" smtClean="0"/>
              <a:t>This </a:t>
            </a:r>
            <a:r>
              <a:rPr lang="en-US" sz="2400" dirty="0"/>
              <a:t>indicates to the court and the plaintiff that the defendant wishes to defend the matter. </a:t>
            </a:r>
            <a:endParaRPr lang="en-US" sz="2400" dirty="0" smtClean="0"/>
          </a:p>
          <a:p>
            <a:r>
              <a:rPr lang="en-US" sz="2400" dirty="0" smtClean="0"/>
              <a:t>The </a:t>
            </a:r>
            <a:r>
              <a:rPr lang="en-US" sz="2400" dirty="0"/>
              <a:t>notice of appearance is then served to the court and delivered to the plaintiff. </a:t>
            </a:r>
            <a:endParaRPr lang="en-US" sz="2400" dirty="0"/>
          </a:p>
          <a:p>
            <a:endParaRPr lang="en-AU" dirty="0"/>
          </a:p>
        </p:txBody>
      </p:sp>
    </p:spTree>
    <p:extLst>
      <p:ext uri="{BB962C8B-B14F-4D97-AF65-F5344CB8AC3E}">
        <p14:creationId xmlns:p14="http://schemas.microsoft.com/office/powerpoint/2010/main" val="6958414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a:t>Pleadings </a:t>
            </a:r>
            <a:r>
              <a:rPr lang="en-US" dirty="0"/>
              <a:t/>
            </a:r>
            <a:br>
              <a:rPr lang="en-US" dirty="0"/>
            </a:br>
            <a:endParaRPr lang="en-AU" dirty="0"/>
          </a:p>
        </p:txBody>
      </p:sp>
      <p:sp>
        <p:nvSpPr>
          <p:cNvPr id="3" name="Content Placeholder 2"/>
          <p:cNvSpPr>
            <a:spLocks noGrp="1"/>
          </p:cNvSpPr>
          <p:nvPr>
            <p:ph idx="1"/>
          </p:nvPr>
        </p:nvSpPr>
        <p:spPr>
          <a:xfrm>
            <a:off x="1069848" y="1425372"/>
            <a:ext cx="10058400" cy="4729768"/>
          </a:xfrm>
        </p:spPr>
        <p:txBody>
          <a:bodyPr>
            <a:normAutofit/>
          </a:bodyPr>
          <a:lstStyle/>
          <a:p>
            <a:pPr marL="0" indent="0">
              <a:buNone/>
            </a:pPr>
            <a:r>
              <a:rPr lang="en-US" b="1" dirty="0"/>
              <a:t>Pleadings </a:t>
            </a:r>
            <a:r>
              <a:rPr lang="en-US" dirty="0"/>
              <a:t>is the name of the formal system where the parties exchange documents and details of the case. </a:t>
            </a:r>
            <a:endParaRPr lang="en-US" b="1" i="1" dirty="0" smtClean="0"/>
          </a:p>
          <a:p>
            <a:pPr marL="0" indent="0">
              <a:buNone/>
            </a:pPr>
            <a:r>
              <a:rPr lang="en-US" b="1" i="1" dirty="0" smtClean="0"/>
              <a:t>- Statement </a:t>
            </a:r>
            <a:r>
              <a:rPr lang="en-US" b="1" i="1" dirty="0"/>
              <a:t>of claim </a:t>
            </a:r>
            <a:endParaRPr lang="en-US" b="1" dirty="0"/>
          </a:p>
          <a:p>
            <a:r>
              <a:rPr lang="en-US" dirty="0"/>
              <a:t>A statement of claim often accompanies a writ. </a:t>
            </a:r>
            <a:endParaRPr lang="en-US" dirty="0" smtClean="0"/>
          </a:p>
          <a:p>
            <a:r>
              <a:rPr lang="en-US" dirty="0" smtClean="0"/>
              <a:t>The </a:t>
            </a:r>
            <a:r>
              <a:rPr lang="en-US" dirty="0"/>
              <a:t>statement of claim is produced by the plaintiff and sets out the circumstances relevant to the claim and the outcome sought by the plaintiff. </a:t>
            </a:r>
            <a:endParaRPr lang="en-US" dirty="0"/>
          </a:p>
          <a:p>
            <a:pPr marL="0" indent="0">
              <a:buNone/>
            </a:pPr>
            <a:r>
              <a:rPr lang="en-US" b="1" i="1" dirty="0" smtClean="0"/>
              <a:t>- Defense </a:t>
            </a:r>
            <a:endParaRPr lang="en-US" b="1" dirty="0"/>
          </a:p>
          <a:p>
            <a:r>
              <a:rPr lang="en-US" dirty="0"/>
              <a:t>The defendant will usually put forward a statement (or notice) of </a:t>
            </a:r>
            <a:r>
              <a:rPr lang="en-US" dirty="0" smtClean="0"/>
              <a:t>defense </a:t>
            </a:r>
            <a:r>
              <a:rPr lang="en-US" dirty="0"/>
              <a:t>in response to the plaintiff’s statement of claim. </a:t>
            </a:r>
            <a:endParaRPr lang="en-US" dirty="0" smtClean="0"/>
          </a:p>
          <a:p>
            <a:pPr marL="0" indent="0">
              <a:buNone/>
            </a:pPr>
            <a:r>
              <a:rPr lang="en-US" b="1" i="1" dirty="0" smtClean="0"/>
              <a:t>- Counterclaim </a:t>
            </a:r>
            <a:endParaRPr lang="en-US" b="1" dirty="0"/>
          </a:p>
          <a:p>
            <a:r>
              <a:rPr lang="en-US" dirty="0"/>
              <a:t>The defendant may also issue a counterclaim against the plaintiff. In a counterclaim the defendant claims that the plaintiff is partly responsible for the damage or loss claimed. </a:t>
            </a:r>
            <a:endParaRPr lang="en-US" dirty="0"/>
          </a:p>
          <a:p>
            <a:endParaRPr lang="en-AU" dirty="0"/>
          </a:p>
        </p:txBody>
      </p:sp>
    </p:spTree>
    <p:extLst>
      <p:ext uri="{BB962C8B-B14F-4D97-AF65-F5344CB8AC3E}">
        <p14:creationId xmlns:p14="http://schemas.microsoft.com/office/powerpoint/2010/main" val="132532835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ood Type">
  <a:themeElements>
    <a:clrScheme name="Wood Type">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Wood Type">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docProps/app.xml><?xml version="1.0" encoding="utf-8"?>
<Properties xmlns="http://schemas.openxmlformats.org/officeDocument/2006/extended-properties" xmlns:vt="http://schemas.openxmlformats.org/officeDocument/2006/docPropsVTypes">
  <Template>Wood Type</Template>
  <TotalTime>21</TotalTime>
  <Words>755</Words>
  <Application>Microsoft Macintosh PowerPoint</Application>
  <PresentationFormat>Widescreen</PresentationFormat>
  <Paragraphs>51</Paragraphs>
  <Slides>13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Calibri</vt:lpstr>
      <vt:lpstr>Rockwell</vt:lpstr>
      <vt:lpstr>Rockwell Condensed</vt:lpstr>
      <vt:lpstr>Rockwell Extra Bold</vt:lpstr>
      <vt:lpstr>Wingdings</vt:lpstr>
      <vt:lpstr>Wood Type</vt:lpstr>
      <vt:lpstr>A civil court action  </vt:lpstr>
      <vt:lpstr>A decision to make</vt:lpstr>
      <vt:lpstr>Pre Trial</vt:lpstr>
      <vt:lpstr>Pre-hearing procedures  </vt:lpstr>
      <vt:lpstr>Letter of demand  </vt:lpstr>
      <vt:lpstr>How do you know in which court to bring your case?  </vt:lpstr>
      <vt:lpstr>Writ  </vt:lpstr>
      <vt:lpstr>Notice of appearance  </vt:lpstr>
      <vt:lpstr>Pleadings  </vt:lpstr>
      <vt:lpstr>Discovery process  </vt:lpstr>
      <vt:lpstr>Directions hearings  </vt:lpstr>
      <vt:lpstr>Certificate of readiness for trial </vt:lpstr>
      <vt:lpstr>Today</vt:lpstr>
    </vt:vector>
  </TitlesOfParts>
  <Company/>
  <LinksUpToDate>false</LinksUpToDate>
  <SharedDoc>false</SharedDoc>
  <HyperlinksChanged>false</HyperlinksChanged>
  <AppVersion>15.0035</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civil court action  </dc:title>
  <dc:creator>Robertson, Stephen M</dc:creator>
  <cp:lastModifiedBy>Robertson, Stephen M</cp:lastModifiedBy>
  <cp:revision>3</cp:revision>
  <dcterms:created xsi:type="dcterms:W3CDTF">2017-08-06T21:59:40Z</dcterms:created>
  <dcterms:modified xsi:type="dcterms:W3CDTF">2017-08-06T22:21:33Z</dcterms:modified>
</cp:coreProperties>
</file>