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1/05/15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1/05/15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1/05/15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1/05/15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Court Hierarchy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Area of Study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544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Courts are organized in a hierarchy or ranking in order of importance according to their jurisdiction or the types of cases heard and determined. </a:t>
            </a:r>
          </a:p>
          <a:p>
            <a:r>
              <a:rPr lang="en-US" dirty="0" smtClean="0"/>
              <a:t>Courts have both original and appellate jurisdiction.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030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748589" cy="1371600"/>
          </a:xfrm>
        </p:spPr>
        <p:txBody>
          <a:bodyPr/>
          <a:lstStyle/>
          <a:p>
            <a:r>
              <a:rPr lang="en-US" dirty="0" smtClean="0"/>
              <a:t>Original vs. Appellate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Original Jurisdiction</a:t>
            </a:r>
          </a:p>
          <a:p>
            <a:r>
              <a:rPr lang="en-US" dirty="0" smtClean="0"/>
              <a:t>Is where the cases are heard for the first time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Appellate Jurisdiction </a:t>
            </a:r>
          </a:p>
          <a:p>
            <a:r>
              <a:rPr lang="en-US" dirty="0" smtClean="0"/>
              <a:t>Is where cases are heard on appeal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246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have a court hierarchy?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primary reason for a court hierarchy is to resolve conflict by enforcing the law. </a:t>
            </a:r>
          </a:p>
          <a:p>
            <a:r>
              <a:rPr lang="en-US" dirty="0" smtClean="0"/>
              <a:t>We rank our courts for 4 specific reasons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Specialization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Appeals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Precedent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Administrative Convenience</a:t>
            </a:r>
          </a:p>
        </p:txBody>
      </p:sp>
    </p:spTree>
    <p:extLst>
      <p:ext uri="{BB962C8B-B14F-4D97-AF65-F5344CB8AC3E}">
        <p14:creationId xmlns:p14="http://schemas.microsoft.com/office/powerpoint/2010/main" val="1970175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56649"/>
          </a:xfrm>
        </p:spPr>
        <p:txBody>
          <a:bodyPr/>
          <a:lstStyle/>
          <a:p>
            <a:r>
              <a:rPr lang="en-US" dirty="0" smtClean="0"/>
              <a:t>specialization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5357"/>
            <a:ext cx="7620000" cy="2122068"/>
          </a:xfrm>
        </p:spPr>
        <p:txBody>
          <a:bodyPr/>
          <a:lstStyle/>
          <a:p>
            <a:r>
              <a:rPr lang="en-US" dirty="0" smtClean="0"/>
              <a:t>This allows judges and magistrates to gain great skills and expertise in the particular matters they hear, and promotes consistency in decision-making. </a:t>
            </a:r>
          </a:p>
          <a:p>
            <a:r>
              <a:rPr lang="en-US" dirty="0" smtClean="0"/>
              <a:t>For example, a magistrates in the Children's court will be able to use their expertise to deal with cases in a uniform matter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3375864"/>
            <a:ext cx="5791200" cy="85664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Appeals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4232513"/>
            <a:ext cx="7620000" cy="2122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 hierarchy allows the decisions of a court lower in the system to be reviewed on appeal, if necessary, by a higher court. </a:t>
            </a:r>
          </a:p>
          <a:p>
            <a:r>
              <a:rPr lang="en-US" dirty="0" smtClean="0"/>
              <a:t>This appeals process promotes fairness and is a safeguard against unjust decisions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0473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56649"/>
          </a:xfrm>
        </p:spPr>
        <p:txBody>
          <a:bodyPr/>
          <a:lstStyle/>
          <a:p>
            <a:r>
              <a:rPr lang="en-US" dirty="0" smtClean="0"/>
              <a:t>Precedent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5357"/>
            <a:ext cx="7620000" cy="2122068"/>
          </a:xfrm>
        </p:spPr>
        <p:txBody>
          <a:bodyPr/>
          <a:lstStyle/>
          <a:p>
            <a:r>
              <a:rPr lang="en-US" dirty="0" smtClean="0"/>
              <a:t>The use of past decisions in determining current cases relies heavily on the existence of a hierarchy. </a:t>
            </a:r>
          </a:p>
          <a:p>
            <a:r>
              <a:rPr lang="en-US" dirty="0" err="1" smtClean="0"/>
              <a:t>Useually</a:t>
            </a:r>
            <a:r>
              <a:rPr lang="en-US" dirty="0" smtClean="0"/>
              <a:t> only one of the higher courts sets a precedent, which become binding and is followed by lower courts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3375864"/>
            <a:ext cx="5791200" cy="85664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Administrative convenience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4232513"/>
            <a:ext cx="7620000" cy="2122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It is more effective to have cases of a similar nature being heard by a particular court. </a:t>
            </a:r>
          </a:p>
          <a:p>
            <a:r>
              <a:rPr lang="en-US" dirty="0" smtClean="0"/>
              <a:t>It is </a:t>
            </a:r>
            <a:r>
              <a:rPr lang="en-US" dirty="0" err="1" smtClean="0"/>
              <a:t>alos</a:t>
            </a:r>
            <a:r>
              <a:rPr lang="en-US" dirty="0" smtClean="0"/>
              <a:t> a better use of resources. For example it makes sense to have more personnel and courts at the magistrates level as most cases are heard here.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55701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Victorian court hierarchy </a:t>
            </a:r>
            <a:endParaRPr lang="en-US" dirty="0"/>
          </a:p>
        </p:txBody>
      </p:sp>
      <p:pic>
        <p:nvPicPr>
          <p:cNvPr id="6" name="Content Placeholder 5" descr="Court Hierarchy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5" t="8779" r="-2087"/>
          <a:stretch/>
        </p:blipFill>
        <p:spPr>
          <a:xfrm>
            <a:off x="586127" y="1409000"/>
            <a:ext cx="7490033" cy="5121976"/>
          </a:xfrm>
        </p:spPr>
      </p:pic>
    </p:spTree>
    <p:extLst>
      <p:ext uri="{BB962C8B-B14F-4D97-AF65-F5344CB8AC3E}">
        <p14:creationId xmlns:p14="http://schemas.microsoft.com/office/powerpoint/2010/main" val="26510155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174</TotalTime>
  <Words>290</Words>
  <Application>Microsoft Macintosh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Essential</vt:lpstr>
      <vt:lpstr>The Court Hierarchy </vt:lpstr>
      <vt:lpstr>What is it?</vt:lpstr>
      <vt:lpstr>Original vs. Appellate </vt:lpstr>
      <vt:lpstr>Why do we have a court hierarchy?</vt:lpstr>
      <vt:lpstr>specialization</vt:lpstr>
      <vt:lpstr>Precedent</vt:lpstr>
      <vt:lpstr>The Victorian court hierarchy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Court Hierarchy </dc:title>
  <dc:creator>Zac Ansell</dc:creator>
  <cp:lastModifiedBy>Zac Ansell</cp:lastModifiedBy>
  <cp:revision>5</cp:revision>
  <dcterms:created xsi:type="dcterms:W3CDTF">2015-05-01T02:25:25Z</dcterms:created>
  <dcterms:modified xsi:type="dcterms:W3CDTF">2015-05-01T05:20:11Z</dcterms:modified>
</cp:coreProperties>
</file>