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ONE IS OVER!!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Lets celebrate!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3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WELCOME TO UNIT 2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CIVIL LAW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6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706" y="269122"/>
            <a:ext cx="7579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E262D"/>
                </a:solidFill>
                <a:latin typeface="Arial" charset="0"/>
              </a:rPr>
              <a:t>THE NEED FOR CIVIL LAW </a:t>
            </a:r>
            <a:endParaRPr lang="en-US" sz="3600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706" y="1065578"/>
            <a:ext cx="10199775" cy="4458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>
                <a:latin typeface="Arial" charset="0"/>
              </a:rPr>
              <a:t>Most laws that affect our lives within the community are civil </a:t>
            </a:r>
            <a:r>
              <a:rPr lang="en-US" sz="2400" b="1" dirty="0" smtClean="0">
                <a:latin typeface="Arial" charset="0"/>
              </a:rPr>
              <a:t>laws </a:t>
            </a:r>
            <a:endParaRPr lang="en-US" sz="24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 smtClean="0">
                <a:latin typeface="Arial" charset="0"/>
              </a:rPr>
              <a:t>It </a:t>
            </a:r>
            <a:r>
              <a:rPr lang="en-US" sz="2400" b="1" dirty="0">
                <a:latin typeface="Arial" charset="0"/>
              </a:rPr>
              <a:t>is concerned with the protection of the private rights of the individual </a:t>
            </a:r>
            <a:endParaRPr lang="en-US" sz="24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 smtClean="0">
                <a:latin typeface="Arial" charset="0"/>
              </a:rPr>
              <a:t>This </a:t>
            </a:r>
            <a:r>
              <a:rPr lang="en-US" sz="2400" b="1" dirty="0">
                <a:latin typeface="Arial" charset="0"/>
              </a:rPr>
              <a:t>can concern protections on rights, finances, property and family affairs </a:t>
            </a:r>
            <a:endParaRPr lang="en-US" sz="24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>
                <a:latin typeface="Arial" charset="0"/>
              </a:rPr>
              <a:t>person who has suffered damage is called the aggrieved party </a:t>
            </a:r>
            <a:endParaRPr lang="en-US" sz="24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Helvetica" charset="0"/>
              </a:rPr>
              <a:t> </a:t>
            </a:r>
            <a:r>
              <a:rPr lang="en-US" sz="2400" b="1" dirty="0">
                <a:latin typeface="Arial" charset="0"/>
              </a:rPr>
              <a:t>The prosecution is called the plaintiff </a:t>
            </a:r>
            <a:endParaRPr lang="en-US" sz="24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 smtClean="0">
                <a:latin typeface="Arial" charset="0"/>
              </a:rPr>
              <a:t>Courts </a:t>
            </a:r>
            <a:r>
              <a:rPr lang="en-US" sz="2400" b="1" dirty="0">
                <a:latin typeface="Arial" charset="0"/>
              </a:rPr>
              <a:t>award remedies.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114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322" y="189651"/>
            <a:ext cx="1150051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E262D"/>
                </a:solidFill>
                <a:latin typeface="Arial" charset="0"/>
              </a:rPr>
              <a:t>THE KEY PRINCIPALS OF CIVIL </a:t>
            </a:r>
            <a:r>
              <a:rPr lang="en-US" sz="3600" b="1" dirty="0" smtClean="0">
                <a:solidFill>
                  <a:srgbClr val="CE262D"/>
                </a:solidFill>
                <a:latin typeface="Arial" charset="0"/>
              </a:rPr>
              <a:t>LAW</a:t>
            </a:r>
          </a:p>
          <a:p>
            <a:r>
              <a:rPr lang="en-US" sz="3200" b="1" dirty="0" smtClean="0">
                <a:solidFill>
                  <a:srgbClr val="CE262D"/>
                </a:solidFill>
                <a:latin typeface="Arial" charset="0"/>
              </a:rPr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Arial" charset="0"/>
              </a:rPr>
              <a:t>Civil law is based on 5 key principals </a:t>
            </a:r>
            <a:endParaRPr lang="en-US" sz="24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A </a:t>
            </a:r>
            <a:r>
              <a:rPr lang="en-US" sz="2400" b="1" dirty="0">
                <a:latin typeface="Arial" charset="0"/>
              </a:rPr>
              <a:t>persons rights must be infringed </a:t>
            </a:r>
            <a:endParaRPr lang="en-US" sz="24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atin typeface="Helvetica" charset="0"/>
              </a:rPr>
              <a:t> </a:t>
            </a:r>
            <a:r>
              <a:rPr lang="en-US" sz="2400" b="1" dirty="0" smtClean="0">
                <a:latin typeface="Arial" charset="0"/>
              </a:rPr>
              <a:t>A </a:t>
            </a:r>
            <a:r>
              <a:rPr lang="en-US" sz="2400" b="1" dirty="0">
                <a:latin typeface="Arial" charset="0"/>
              </a:rPr>
              <a:t>person must have suffered loss or damage </a:t>
            </a:r>
            <a:endParaRPr lang="en-US" sz="24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Burden </a:t>
            </a:r>
            <a:r>
              <a:rPr lang="en-US" sz="2400" b="1" dirty="0">
                <a:latin typeface="Arial" charset="0"/>
              </a:rPr>
              <a:t>of Proof </a:t>
            </a:r>
            <a:endParaRPr lang="en-US" sz="24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atin typeface="Helvetica" charset="0"/>
              </a:rPr>
              <a:t> </a:t>
            </a:r>
            <a:r>
              <a:rPr lang="en-US" sz="2400" b="1" dirty="0" smtClean="0">
                <a:latin typeface="Arial" charset="0"/>
              </a:rPr>
              <a:t>Standard </a:t>
            </a:r>
            <a:r>
              <a:rPr lang="en-US" sz="2400" b="1" dirty="0">
                <a:latin typeface="Arial" charset="0"/>
              </a:rPr>
              <a:t>of Proof </a:t>
            </a:r>
            <a:endParaRPr lang="en-US" sz="24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Arial" charset="0"/>
              </a:rPr>
              <a:t>They </a:t>
            </a:r>
            <a:r>
              <a:rPr lang="en-US" sz="2400" b="1" dirty="0">
                <a:latin typeface="Arial" charset="0"/>
              </a:rPr>
              <a:t>are seeking a remedy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846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209" y="172521"/>
            <a:ext cx="108727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E262D"/>
                </a:solidFill>
                <a:latin typeface="Arial" charset="0"/>
              </a:rPr>
              <a:t>THE NEED FOR CIVIL LAW </a:t>
            </a:r>
            <a:endParaRPr lang="en-US" sz="3600" dirty="0"/>
          </a:p>
          <a:p>
            <a:endParaRPr lang="en-US" sz="2400" b="1" dirty="0" smtClean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charset="0"/>
              </a:rPr>
              <a:t>In </a:t>
            </a:r>
            <a:r>
              <a:rPr lang="en-US" sz="2400" b="1" dirty="0">
                <a:latin typeface="Arial" charset="0"/>
              </a:rPr>
              <a:t>civil law people are given remedies to fix “Civil Wrongs” Harm or injury could happen in many forms such as; </a:t>
            </a:r>
            <a:endParaRPr lang="en-US" sz="2400" b="1" dirty="0" smtClean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Physical Injury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Nervous Shock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Damage to property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Financial Loss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Loss of reputation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17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504" y="285748"/>
            <a:ext cx="11486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E262D"/>
                </a:solidFill>
                <a:latin typeface="Arial" charset="0"/>
              </a:rPr>
              <a:t>CRIMINAL </a:t>
            </a:r>
            <a:r>
              <a:rPr lang="en-US" sz="3600" b="1">
                <a:solidFill>
                  <a:srgbClr val="CE262D"/>
                </a:solidFill>
                <a:latin typeface="Arial" charset="0"/>
              </a:rPr>
              <a:t>VS </a:t>
            </a:r>
            <a:r>
              <a:rPr lang="en-US" sz="3600" b="1" smtClean="0">
                <a:solidFill>
                  <a:srgbClr val="CE262D"/>
                </a:solidFill>
                <a:latin typeface="Arial" charset="0"/>
              </a:rPr>
              <a:t>CIVIL</a:t>
            </a:r>
          </a:p>
          <a:p>
            <a:r>
              <a:rPr lang="en-US" sz="3600" b="1" dirty="0" smtClean="0">
                <a:solidFill>
                  <a:srgbClr val="CE262D"/>
                </a:solidFill>
                <a:latin typeface="Arial" charset="0"/>
              </a:rPr>
              <a:t> </a:t>
            </a: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dirty="0">
                <a:latin typeface="ArialMT" charset="0"/>
              </a:rPr>
              <a:t>•</a:t>
            </a:r>
            <a:r>
              <a:rPr lang="en-US" dirty="0">
                <a:latin typeface="Helvetica" charset="0"/>
              </a:rPr>
              <a:t> </a:t>
            </a:r>
            <a:r>
              <a:rPr lang="en-US" sz="2400" dirty="0">
                <a:latin typeface="Helvetica" charset="0"/>
              </a:rPr>
              <a:t> </a:t>
            </a:r>
            <a:r>
              <a:rPr lang="en-US" sz="2400" b="1" dirty="0">
                <a:latin typeface="Arial" charset="0"/>
              </a:rPr>
              <a:t>Criminal and Civil work together to ensure that members of society are able to live their lives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Criminal law is to regulate the behavior within the community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latin typeface="ArialMT" charset="0"/>
              </a:rPr>
              <a:t>•</a:t>
            </a:r>
            <a:r>
              <a:rPr lang="en-US" sz="2400" dirty="0">
                <a:latin typeface="Helvetica" charset="0"/>
              </a:rPr>
              <a:t>  </a:t>
            </a:r>
            <a:r>
              <a:rPr lang="en-US" sz="2400" b="1" dirty="0">
                <a:latin typeface="Arial" charset="0"/>
              </a:rPr>
              <a:t>Civil law is concerned with the enforcement of individual rights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200170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147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ArialMT</vt:lpstr>
      <vt:lpstr>Gill Sans MT</vt:lpstr>
      <vt:lpstr>Helvetica</vt:lpstr>
      <vt:lpstr>Arial</vt:lpstr>
      <vt:lpstr>Gallery</vt:lpstr>
      <vt:lpstr>UNIT ONE IS OVER!!</vt:lpstr>
      <vt:lpstr>WELCOME TO UNIT 2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 IS OVER!!</dc:title>
  <dc:creator>Robertson, Stephen M</dc:creator>
  <cp:lastModifiedBy>Robertson, Stephen M</cp:lastModifiedBy>
  <cp:revision>2</cp:revision>
  <dcterms:created xsi:type="dcterms:W3CDTF">2017-06-19T21:44:15Z</dcterms:created>
  <dcterms:modified xsi:type="dcterms:W3CDTF">2017-06-19T22:00:18Z</dcterms:modified>
</cp:coreProperties>
</file>