
<file path=[Content_Types].xml><?xml version="1.0" encoding="utf-8"?>
<Types xmlns="http://schemas.openxmlformats.org/package/2006/content-types">
  <Default Extension="xml" ContentType="application/xml"/>
  <Default Extension="jpeg" ContentType="image/jpeg"/>
  <Default Extension="mp4" ContentType="video/mp4"/>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2" r:id="rId1"/>
  </p:sldMasterIdLst>
  <p:notesMasterIdLst>
    <p:notesMasterId r:id="rId11"/>
  </p:notesMasterIdLst>
  <p:sldIdLst>
    <p:sldId id="290" r:id="rId2"/>
    <p:sldId id="256" r:id="rId3"/>
    <p:sldId id="260" r:id="rId4"/>
    <p:sldId id="284" r:id="rId5"/>
    <p:sldId id="285" r:id="rId6"/>
    <p:sldId id="286" r:id="rId7"/>
    <p:sldId id="287" r:id="rId8"/>
    <p:sldId id="289" r:id="rId9"/>
    <p:sldId id="288"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D677"/>
    <a:srgbClr val="E3CE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1829BAF-475A-4C99-AA38-59898BAEFBD9}">
  <a:tblStyle styleId="{E1829BAF-475A-4C99-AA38-59898BAEFBD9}"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55"/>
    <p:restoredTop sz="94655"/>
  </p:normalViewPr>
  <p:slideViewPr>
    <p:cSldViewPr snapToGrid="0" snapToObjects="1">
      <p:cViewPr varScale="1">
        <p:scale>
          <a:sx n="86" d="100"/>
          <a:sy n="86" d="100"/>
        </p:scale>
        <p:origin x="200" y="8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2745450" y="1197750"/>
            <a:ext cx="3434100" cy="2748000"/>
          </a:xfrm>
          <a:prstGeom prst="rect">
            <a:avLst/>
          </a:prstGeom>
        </p:spPr>
        <p:txBody>
          <a:bodyPr wrap="square" lIns="91425" tIns="91425" rIns="91425" bIns="91425" anchor="ctr" anchorCtr="0"/>
          <a:lstStyle>
            <a:lvl1pPr lvl="0" algn="ctr">
              <a:spcBef>
                <a:spcPts val="0"/>
              </a:spcBef>
              <a:buClr>
                <a:srgbClr val="0B5394"/>
              </a:buClr>
              <a:buSzPct val="100000"/>
              <a:buFont typeface="Pangolin"/>
              <a:defRPr sz="3600">
                <a:solidFill>
                  <a:srgbClr val="0B5394"/>
                </a:solidFill>
                <a:latin typeface="Pangolin"/>
                <a:ea typeface="Pangolin"/>
                <a:cs typeface="Pangolin"/>
                <a:sym typeface="Pangolin"/>
              </a:defRPr>
            </a:lvl1pPr>
            <a:lvl2pPr lvl="1" algn="ctr">
              <a:spcBef>
                <a:spcPts val="0"/>
              </a:spcBef>
              <a:buClr>
                <a:srgbClr val="0B5394"/>
              </a:buClr>
              <a:buSzPct val="100000"/>
              <a:buFont typeface="Pangolin"/>
              <a:defRPr sz="3600">
                <a:solidFill>
                  <a:srgbClr val="0B5394"/>
                </a:solidFill>
                <a:latin typeface="Pangolin"/>
                <a:ea typeface="Pangolin"/>
                <a:cs typeface="Pangolin"/>
                <a:sym typeface="Pangolin"/>
              </a:defRPr>
            </a:lvl2pPr>
            <a:lvl3pPr lvl="2" algn="ctr">
              <a:spcBef>
                <a:spcPts val="0"/>
              </a:spcBef>
              <a:buClr>
                <a:srgbClr val="0B5394"/>
              </a:buClr>
              <a:buSzPct val="100000"/>
              <a:buFont typeface="Pangolin"/>
              <a:defRPr sz="3600">
                <a:solidFill>
                  <a:srgbClr val="0B5394"/>
                </a:solidFill>
                <a:latin typeface="Pangolin"/>
                <a:ea typeface="Pangolin"/>
                <a:cs typeface="Pangolin"/>
                <a:sym typeface="Pangolin"/>
              </a:defRPr>
            </a:lvl3pPr>
            <a:lvl4pPr lvl="3" algn="ctr">
              <a:spcBef>
                <a:spcPts val="0"/>
              </a:spcBef>
              <a:buClr>
                <a:srgbClr val="0B5394"/>
              </a:buClr>
              <a:buSzPct val="100000"/>
              <a:buFont typeface="Pangolin"/>
              <a:defRPr sz="3600">
                <a:solidFill>
                  <a:srgbClr val="0B5394"/>
                </a:solidFill>
                <a:latin typeface="Pangolin"/>
                <a:ea typeface="Pangolin"/>
                <a:cs typeface="Pangolin"/>
                <a:sym typeface="Pangolin"/>
              </a:defRPr>
            </a:lvl4pPr>
            <a:lvl5pPr lvl="4" algn="ctr">
              <a:spcBef>
                <a:spcPts val="0"/>
              </a:spcBef>
              <a:buClr>
                <a:srgbClr val="0B5394"/>
              </a:buClr>
              <a:buSzPct val="100000"/>
              <a:buFont typeface="Pangolin"/>
              <a:defRPr sz="3600">
                <a:solidFill>
                  <a:srgbClr val="0B5394"/>
                </a:solidFill>
                <a:latin typeface="Pangolin"/>
                <a:ea typeface="Pangolin"/>
                <a:cs typeface="Pangolin"/>
                <a:sym typeface="Pangolin"/>
              </a:defRPr>
            </a:lvl5pPr>
            <a:lvl6pPr lvl="5" algn="ctr">
              <a:spcBef>
                <a:spcPts val="0"/>
              </a:spcBef>
              <a:buClr>
                <a:srgbClr val="0B5394"/>
              </a:buClr>
              <a:buSzPct val="100000"/>
              <a:buFont typeface="Pangolin"/>
              <a:defRPr sz="3600">
                <a:solidFill>
                  <a:srgbClr val="0B5394"/>
                </a:solidFill>
                <a:latin typeface="Pangolin"/>
                <a:ea typeface="Pangolin"/>
                <a:cs typeface="Pangolin"/>
                <a:sym typeface="Pangolin"/>
              </a:defRPr>
            </a:lvl6pPr>
            <a:lvl7pPr lvl="6" algn="ctr">
              <a:spcBef>
                <a:spcPts val="0"/>
              </a:spcBef>
              <a:buClr>
                <a:srgbClr val="0B5394"/>
              </a:buClr>
              <a:buSzPct val="100000"/>
              <a:buFont typeface="Pangolin"/>
              <a:defRPr sz="3600">
                <a:solidFill>
                  <a:srgbClr val="0B5394"/>
                </a:solidFill>
                <a:latin typeface="Pangolin"/>
                <a:ea typeface="Pangolin"/>
                <a:cs typeface="Pangolin"/>
                <a:sym typeface="Pangolin"/>
              </a:defRPr>
            </a:lvl7pPr>
            <a:lvl8pPr lvl="7" algn="ctr">
              <a:spcBef>
                <a:spcPts val="0"/>
              </a:spcBef>
              <a:buClr>
                <a:srgbClr val="0B5394"/>
              </a:buClr>
              <a:buSzPct val="100000"/>
              <a:buFont typeface="Pangolin"/>
              <a:defRPr sz="3600">
                <a:solidFill>
                  <a:srgbClr val="0B5394"/>
                </a:solidFill>
                <a:latin typeface="Pangolin"/>
                <a:ea typeface="Pangolin"/>
                <a:cs typeface="Pangolin"/>
                <a:sym typeface="Pangolin"/>
              </a:defRPr>
            </a:lvl8pPr>
            <a:lvl9pPr lvl="8" algn="ctr">
              <a:spcBef>
                <a:spcPts val="0"/>
              </a:spcBef>
              <a:buClr>
                <a:srgbClr val="0B5394"/>
              </a:buClr>
              <a:buSzPct val="100000"/>
              <a:buFont typeface="Pangolin"/>
              <a:defRPr sz="3600">
                <a:solidFill>
                  <a:srgbClr val="0B5394"/>
                </a:solidFill>
                <a:latin typeface="Pangolin"/>
                <a:ea typeface="Pangolin"/>
                <a:cs typeface="Pangolin"/>
                <a:sym typeface="Pangolin"/>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Shape 15"/>
          <p:cNvSpPr txBox="1">
            <a:spLocks noGrp="1"/>
          </p:cNvSpPr>
          <p:nvPr>
            <p:ph type="body" idx="1"/>
          </p:nvPr>
        </p:nvSpPr>
        <p:spPr>
          <a:xfrm>
            <a:off x="962850" y="876850"/>
            <a:ext cx="4955700" cy="819900"/>
          </a:xfrm>
          <a:prstGeom prst="rect">
            <a:avLst/>
          </a:prstGeom>
        </p:spPr>
        <p:txBody>
          <a:bodyPr wrap="square" lIns="91425" tIns="91425" rIns="91425" bIns="91425" anchor="t" anchorCtr="0"/>
          <a:lstStyle>
            <a:lvl1pPr lvl="0" rtl="0">
              <a:lnSpc>
                <a:spcPct val="130000"/>
              </a:lnSpc>
              <a:spcBef>
                <a:spcPts val="0"/>
              </a:spcBef>
              <a:buSzPct val="100000"/>
              <a:defRPr sz="3000" i="1"/>
            </a:lvl1pPr>
            <a:lvl2pPr lvl="1" rtl="0">
              <a:lnSpc>
                <a:spcPct val="130000"/>
              </a:lnSpc>
              <a:spcBef>
                <a:spcPts val="0"/>
              </a:spcBef>
              <a:buSzPct val="100000"/>
              <a:defRPr sz="3000" i="1"/>
            </a:lvl2pPr>
            <a:lvl3pPr lvl="2" rtl="0">
              <a:lnSpc>
                <a:spcPct val="130000"/>
              </a:lnSpc>
              <a:spcBef>
                <a:spcPts val="0"/>
              </a:spcBef>
              <a:buSzPct val="100000"/>
              <a:defRPr sz="3000" i="1"/>
            </a:lvl3pPr>
            <a:lvl4pPr lvl="3" rtl="0">
              <a:lnSpc>
                <a:spcPct val="130000"/>
              </a:lnSpc>
              <a:spcBef>
                <a:spcPts val="0"/>
              </a:spcBef>
              <a:buSzPct val="100000"/>
              <a:defRPr sz="3000" i="1"/>
            </a:lvl4pPr>
            <a:lvl5pPr lvl="4" rtl="0">
              <a:lnSpc>
                <a:spcPct val="130000"/>
              </a:lnSpc>
              <a:spcBef>
                <a:spcPts val="0"/>
              </a:spcBef>
              <a:buSzPct val="100000"/>
              <a:defRPr sz="3000" i="1"/>
            </a:lvl5pPr>
            <a:lvl6pPr lvl="5" rtl="0">
              <a:lnSpc>
                <a:spcPct val="130000"/>
              </a:lnSpc>
              <a:spcBef>
                <a:spcPts val="0"/>
              </a:spcBef>
              <a:buSzPct val="100000"/>
              <a:defRPr sz="3000" i="1"/>
            </a:lvl6pPr>
            <a:lvl7pPr lvl="6" rtl="0">
              <a:lnSpc>
                <a:spcPct val="130000"/>
              </a:lnSpc>
              <a:spcBef>
                <a:spcPts val="0"/>
              </a:spcBef>
              <a:buSzPct val="100000"/>
              <a:defRPr sz="3000" i="1"/>
            </a:lvl7pPr>
            <a:lvl8pPr lvl="7" rtl="0">
              <a:lnSpc>
                <a:spcPct val="130000"/>
              </a:lnSpc>
              <a:spcBef>
                <a:spcPts val="0"/>
              </a:spcBef>
              <a:buSzPct val="100000"/>
              <a:defRPr sz="3000" i="1"/>
            </a:lvl8pPr>
            <a:lvl9pPr lvl="8">
              <a:lnSpc>
                <a:spcPct val="130000"/>
              </a:lnSpc>
              <a:spcBef>
                <a:spcPts val="0"/>
              </a:spcBef>
              <a:buSzPct val="100000"/>
              <a:defRPr sz="3000" i="1"/>
            </a:lvl9pPr>
          </a:lstStyle>
          <a:p>
            <a:endParaRPr/>
          </a:p>
        </p:txBody>
      </p:sp>
      <p:sp>
        <p:nvSpPr>
          <p:cNvPr id="16" name="Shape 16"/>
          <p:cNvSpPr txBox="1">
            <a:spLocks noGrp="1"/>
          </p:cNvSpPr>
          <p:nvPr>
            <p:ph type="sldNum" idx="12"/>
          </p:nvPr>
        </p:nvSpPr>
        <p:spPr>
          <a:xfrm>
            <a:off x="8716025" y="4676375"/>
            <a:ext cx="428100" cy="4671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postit">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Shape 45"/>
          <p:cNvSpPr txBox="1">
            <a:spLocks noGrp="1"/>
          </p:cNvSpPr>
          <p:nvPr>
            <p:ph type="sldNum" idx="12"/>
          </p:nvPr>
        </p:nvSpPr>
        <p:spPr>
          <a:xfrm>
            <a:off x="8716025" y="4676375"/>
            <a:ext cx="428100" cy="4671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lank big postit">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Shape 47"/>
          <p:cNvSpPr txBox="1">
            <a:spLocks noGrp="1"/>
          </p:cNvSpPr>
          <p:nvPr>
            <p:ph type="sldNum" idx="12"/>
          </p:nvPr>
        </p:nvSpPr>
        <p:spPr>
          <a:xfrm>
            <a:off x="8716025" y="4676375"/>
            <a:ext cx="428100" cy="4671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66375" y="358385"/>
            <a:ext cx="5626200" cy="857400"/>
          </a:xfrm>
          <a:prstGeom prst="rect">
            <a:avLst/>
          </a:prstGeom>
          <a:noFill/>
          <a:ln>
            <a:noFill/>
          </a:ln>
        </p:spPr>
        <p:txBody>
          <a:bodyPr wrap="square" lIns="91425" tIns="91425" rIns="91425" bIns="91425" anchor="b" anchorCtr="0"/>
          <a:lstStyle>
            <a:lvl1pPr lvl="0">
              <a:spcBef>
                <a:spcPts val="0"/>
              </a:spcBef>
              <a:buClr>
                <a:srgbClr val="434343"/>
              </a:buClr>
              <a:buSzPct val="100000"/>
              <a:buFont typeface="Inconsolata"/>
              <a:buNone/>
              <a:defRPr sz="2800">
                <a:solidFill>
                  <a:srgbClr val="434343"/>
                </a:solidFill>
                <a:latin typeface="Inconsolata"/>
                <a:ea typeface="Inconsolata"/>
                <a:cs typeface="Inconsolata"/>
                <a:sym typeface="Inconsolata"/>
              </a:defRPr>
            </a:lvl1pPr>
            <a:lvl2pPr lvl="1">
              <a:spcBef>
                <a:spcPts val="0"/>
              </a:spcBef>
              <a:buClr>
                <a:srgbClr val="434343"/>
              </a:buClr>
              <a:buSzPct val="100000"/>
              <a:buFont typeface="Inconsolata"/>
              <a:buNone/>
              <a:defRPr sz="2800">
                <a:solidFill>
                  <a:srgbClr val="434343"/>
                </a:solidFill>
                <a:latin typeface="Inconsolata"/>
                <a:ea typeface="Inconsolata"/>
                <a:cs typeface="Inconsolata"/>
                <a:sym typeface="Inconsolata"/>
              </a:defRPr>
            </a:lvl2pPr>
            <a:lvl3pPr lvl="2">
              <a:spcBef>
                <a:spcPts val="0"/>
              </a:spcBef>
              <a:buClr>
                <a:srgbClr val="434343"/>
              </a:buClr>
              <a:buSzPct val="100000"/>
              <a:buFont typeface="Inconsolata"/>
              <a:buNone/>
              <a:defRPr sz="2800">
                <a:solidFill>
                  <a:srgbClr val="434343"/>
                </a:solidFill>
                <a:latin typeface="Inconsolata"/>
                <a:ea typeface="Inconsolata"/>
                <a:cs typeface="Inconsolata"/>
                <a:sym typeface="Inconsolata"/>
              </a:defRPr>
            </a:lvl3pPr>
            <a:lvl4pPr lvl="3">
              <a:spcBef>
                <a:spcPts val="0"/>
              </a:spcBef>
              <a:buClr>
                <a:srgbClr val="434343"/>
              </a:buClr>
              <a:buSzPct val="100000"/>
              <a:buFont typeface="Inconsolata"/>
              <a:buNone/>
              <a:defRPr sz="2800">
                <a:solidFill>
                  <a:srgbClr val="434343"/>
                </a:solidFill>
                <a:latin typeface="Inconsolata"/>
                <a:ea typeface="Inconsolata"/>
                <a:cs typeface="Inconsolata"/>
                <a:sym typeface="Inconsolata"/>
              </a:defRPr>
            </a:lvl4pPr>
            <a:lvl5pPr lvl="4">
              <a:spcBef>
                <a:spcPts val="0"/>
              </a:spcBef>
              <a:buClr>
                <a:srgbClr val="434343"/>
              </a:buClr>
              <a:buSzPct val="100000"/>
              <a:buFont typeface="Inconsolata"/>
              <a:buNone/>
              <a:defRPr sz="2800">
                <a:solidFill>
                  <a:srgbClr val="434343"/>
                </a:solidFill>
                <a:latin typeface="Inconsolata"/>
                <a:ea typeface="Inconsolata"/>
                <a:cs typeface="Inconsolata"/>
                <a:sym typeface="Inconsolata"/>
              </a:defRPr>
            </a:lvl5pPr>
            <a:lvl6pPr lvl="5">
              <a:spcBef>
                <a:spcPts val="0"/>
              </a:spcBef>
              <a:buClr>
                <a:srgbClr val="434343"/>
              </a:buClr>
              <a:buSzPct val="100000"/>
              <a:buFont typeface="Inconsolata"/>
              <a:buNone/>
              <a:defRPr sz="2800">
                <a:solidFill>
                  <a:srgbClr val="434343"/>
                </a:solidFill>
                <a:latin typeface="Inconsolata"/>
                <a:ea typeface="Inconsolata"/>
                <a:cs typeface="Inconsolata"/>
                <a:sym typeface="Inconsolata"/>
              </a:defRPr>
            </a:lvl6pPr>
            <a:lvl7pPr lvl="6">
              <a:spcBef>
                <a:spcPts val="0"/>
              </a:spcBef>
              <a:buClr>
                <a:srgbClr val="434343"/>
              </a:buClr>
              <a:buSzPct val="100000"/>
              <a:buFont typeface="Inconsolata"/>
              <a:buNone/>
              <a:defRPr sz="2800">
                <a:solidFill>
                  <a:srgbClr val="434343"/>
                </a:solidFill>
                <a:latin typeface="Inconsolata"/>
                <a:ea typeface="Inconsolata"/>
                <a:cs typeface="Inconsolata"/>
                <a:sym typeface="Inconsolata"/>
              </a:defRPr>
            </a:lvl7pPr>
            <a:lvl8pPr lvl="7">
              <a:spcBef>
                <a:spcPts val="0"/>
              </a:spcBef>
              <a:buClr>
                <a:srgbClr val="434343"/>
              </a:buClr>
              <a:buSzPct val="100000"/>
              <a:buFont typeface="Inconsolata"/>
              <a:buNone/>
              <a:defRPr sz="2800">
                <a:solidFill>
                  <a:srgbClr val="434343"/>
                </a:solidFill>
                <a:latin typeface="Inconsolata"/>
                <a:ea typeface="Inconsolata"/>
                <a:cs typeface="Inconsolata"/>
                <a:sym typeface="Inconsolata"/>
              </a:defRPr>
            </a:lvl8pPr>
            <a:lvl9pPr lvl="8">
              <a:spcBef>
                <a:spcPts val="0"/>
              </a:spcBef>
              <a:buClr>
                <a:srgbClr val="434343"/>
              </a:buClr>
              <a:buSzPct val="100000"/>
              <a:buFont typeface="Inconsolata"/>
              <a:buNone/>
              <a:defRPr sz="2800">
                <a:solidFill>
                  <a:srgbClr val="434343"/>
                </a:solidFill>
                <a:latin typeface="Inconsolata"/>
                <a:ea typeface="Inconsolata"/>
                <a:cs typeface="Inconsolata"/>
                <a:sym typeface="Inconsolata"/>
              </a:defRPr>
            </a:lvl9pPr>
          </a:lstStyle>
          <a:p>
            <a:endParaRPr/>
          </a:p>
        </p:txBody>
      </p:sp>
      <p:sp>
        <p:nvSpPr>
          <p:cNvPr id="7" name="Shape 7"/>
          <p:cNvSpPr txBox="1">
            <a:spLocks noGrp="1"/>
          </p:cNvSpPr>
          <p:nvPr>
            <p:ph type="body" idx="1"/>
          </p:nvPr>
        </p:nvSpPr>
        <p:spPr>
          <a:xfrm>
            <a:off x="866375" y="1304543"/>
            <a:ext cx="5626200" cy="3063000"/>
          </a:xfrm>
          <a:prstGeom prst="rect">
            <a:avLst/>
          </a:prstGeom>
          <a:noFill/>
          <a:ln>
            <a:noFill/>
          </a:ln>
        </p:spPr>
        <p:txBody>
          <a:bodyPr wrap="square" lIns="91425" tIns="91425" rIns="91425" bIns="91425" anchor="t" anchorCtr="0"/>
          <a:lstStyle>
            <a:lvl1pPr lvl="0">
              <a:lnSpc>
                <a:spcPct val="106000"/>
              </a:lnSpc>
              <a:spcBef>
                <a:spcPts val="0"/>
              </a:spcBef>
              <a:buClr>
                <a:srgbClr val="0B5394"/>
              </a:buClr>
              <a:buFont typeface="Pangolin"/>
              <a:buChar char="✗"/>
              <a:defRPr sz="1800">
                <a:solidFill>
                  <a:srgbClr val="0B5394"/>
                </a:solidFill>
                <a:latin typeface="Pangolin"/>
                <a:ea typeface="Pangolin"/>
                <a:cs typeface="Pangolin"/>
                <a:sym typeface="Pangolin"/>
              </a:defRPr>
            </a:lvl1pPr>
            <a:lvl2pPr lvl="1">
              <a:lnSpc>
                <a:spcPct val="106000"/>
              </a:lnSpc>
              <a:spcBef>
                <a:spcPts val="0"/>
              </a:spcBef>
              <a:buClr>
                <a:srgbClr val="0B5394"/>
              </a:buClr>
              <a:buFont typeface="Pangolin"/>
              <a:buChar char="✗"/>
              <a:defRPr sz="1800">
                <a:solidFill>
                  <a:srgbClr val="0B5394"/>
                </a:solidFill>
                <a:latin typeface="Pangolin"/>
                <a:ea typeface="Pangolin"/>
                <a:cs typeface="Pangolin"/>
                <a:sym typeface="Pangolin"/>
              </a:defRPr>
            </a:lvl2pPr>
            <a:lvl3pPr lvl="2">
              <a:lnSpc>
                <a:spcPct val="106000"/>
              </a:lnSpc>
              <a:spcBef>
                <a:spcPts val="0"/>
              </a:spcBef>
              <a:buClr>
                <a:srgbClr val="0B5394"/>
              </a:buClr>
              <a:buFont typeface="Pangolin"/>
              <a:buChar char="✗"/>
              <a:defRPr sz="1800">
                <a:solidFill>
                  <a:srgbClr val="0B5394"/>
                </a:solidFill>
                <a:latin typeface="Pangolin"/>
                <a:ea typeface="Pangolin"/>
                <a:cs typeface="Pangolin"/>
                <a:sym typeface="Pangolin"/>
              </a:defRPr>
            </a:lvl3pPr>
            <a:lvl4pPr lvl="3">
              <a:lnSpc>
                <a:spcPct val="106000"/>
              </a:lnSpc>
              <a:spcBef>
                <a:spcPts val="0"/>
              </a:spcBef>
              <a:buClr>
                <a:srgbClr val="0B5394"/>
              </a:buClr>
              <a:buFont typeface="Pangolin"/>
              <a:buChar char="✗"/>
              <a:defRPr sz="1800">
                <a:solidFill>
                  <a:srgbClr val="0B5394"/>
                </a:solidFill>
                <a:latin typeface="Pangolin"/>
                <a:ea typeface="Pangolin"/>
                <a:cs typeface="Pangolin"/>
                <a:sym typeface="Pangolin"/>
              </a:defRPr>
            </a:lvl4pPr>
            <a:lvl5pPr lvl="4">
              <a:lnSpc>
                <a:spcPct val="106000"/>
              </a:lnSpc>
              <a:spcBef>
                <a:spcPts val="0"/>
              </a:spcBef>
              <a:buClr>
                <a:srgbClr val="0B5394"/>
              </a:buClr>
              <a:buSzPct val="100000"/>
              <a:buFont typeface="Pangolin"/>
              <a:buChar char="✗"/>
              <a:defRPr sz="1800">
                <a:solidFill>
                  <a:srgbClr val="0B5394"/>
                </a:solidFill>
                <a:latin typeface="Pangolin"/>
                <a:ea typeface="Pangolin"/>
                <a:cs typeface="Pangolin"/>
                <a:sym typeface="Pangolin"/>
              </a:defRPr>
            </a:lvl5pPr>
            <a:lvl6pPr lvl="5">
              <a:lnSpc>
                <a:spcPct val="106000"/>
              </a:lnSpc>
              <a:spcBef>
                <a:spcPts val="0"/>
              </a:spcBef>
              <a:buClr>
                <a:srgbClr val="0B5394"/>
              </a:buClr>
              <a:buSzPct val="100000"/>
              <a:buFont typeface="Pangolin"/>
              <a:buChar char="✗"/>
              <a:defRPr sz="1800">
                <a:solidFill>
                  <a:srgbClr val="0B5394"/>
                </a:solidFill>
                <a:latin typeface="Pangolin"/>
                <a:ea typeface="Pangolin"/>
                <a:cs typeface="Pangolin"/>
                <a:sym typeface="Pangolin"/>
              </a:defRPr>
            </a:lvl6pPr>
            <a:lvl7pPr lvl="6">
              <a:lnSpc>
                <a:spcPct val="106000"/>
              </a:lnSpc>
              <a:spcBef>
                <a:spcPts val="0"/>
              </a:spcBef>
              <a:buClr>
                <a:srgbClr val="0B5394"/>
              </a:buClr>
              <a:buSzPct val="100000"/>
              <a:buFont typeface="Pangolin"/>
              <a:buChar char="✗"/>
              <a:defRPr sz="1800">
                <a:solidFill>
                  <a:srgbClr val="0B5394"/>
                </a:solidFill>
                <a:latin typeface="Pangolin"/>
                <a:ea typeface="Pangolin"/>
                <a:cs typeface="Pangolin"/>
                <a:sym typeface="Pangolin"/>
              </a:defRPr>
            </a:lvl7pPr>
            <a:lvl8pPr lvl="7">
              <a:lnSpc>
                <a:spcPct val="106000"/>
              </a:lnSpc>
              <a:spcBef>
                <a:spcPts val="0"/>
              </a:spcBef>
              <a:buClr>
                <a:srgbClr val="0B5394"/>
              </a:buClr>
              <a:buSzPct val="100000"/>
              <a:buFont typeface="Pangolin"/>
              <a:buChar char="✗"/>
              <a:defRPr sz="1800">
                <a:solidFill>
                  <a:srgbClr val="0B5394"/>
                </a:solidFill>
                <a:latin typeface="Pangolin"/>
                <a:ea typeface="Pangolin"/>
                <a:cs typeface="Pangolin"/>
                <a:sym typeface="Pangolin"/>
              </a:defRPr>
            </a:lvl8pPr>
            <a:lvl9pPr lvl="8">
              <a:lnSpc>
                <a:spcPct val="106000"/>
              </a:lnSpc>
              <a:spcBef>
                <a:spcPts val="0"/>
              </a:spcBef>
              <a:buClr>
                <a:srgbClr val="0B5394"/>
              </a:buClr>
              <a:buSzPct val="100000"/>
              <a:buFont typeface="Pangolin"/>
              <a:buChar char="✗"/>
              <a:defRPr sz="1800">
                <a:solidFill>
                  <a:srgbClr val="0B5394"/>
                </a:solidFill>
                <a:latin typeface="Pangolin"/>
                <a:ea typeface="Pangolin"/>
                <a:cs typeface="Pangolin"/>
                <a:sym typeface="Pangolin"/>
              </a:defRPr>
            </a:lvl9pPr>
          </a:lstStyle>
          <a:p>
            <a:endParaRPr/>
          </a:p>
        </p:txBody>
      </p:sp>
      <p:sp>
        <p:nvSpPr>
          <p:cNvPr id="8" name="Shape 8"/>
          <p:cNvSpPr txBox="1">
            <a:spLocks noGrp="1"/>
          </p:cNvSpPr>
          <p:nvPr>
            <p:ph type="sldNum" idx="12"/>
          </p:nvPr>
        </p:nvSpPr>
        <p:spPr>
          <a:xfrm>
            <a:off x="8716025" y="4676375"/>
            <a:ext cx="428100" cy="467100"/>
          </a:xfrm>
          <a:prstGeom prst="rect">
            <a:avLst/>
          </a:prstGeom>
          <a:noFill/>
          <a:ln>
            <a:noFill/>
          </a:ln>
        </p:spPr>
        <p:txBody>
          <a:bodyPr wrap="square" lIns="91425" tIns="91425" rIns="91425" bIns="91425" anchor="ctr" anchorCtr="0">
            <a:noAutofit/>
          </a:bodyPr>
          <a:lstStyle/>
          <a:p>
            <a:pPr lvl="0" algn="ctr">
              <a:spcBef>
                <a:spcPts val="0"/>
              </a:spcBef>
              <a:buNone/>
            </a:pPr>
            <a:fld id="{00000000-1234-1234-1234-123412341234}" type="slidenum">
              <a:rPr lang="en" sz="1300">
                <a:solidFill>
                  <a:srgbClr val="7F6000"/>
                </a:solidFill>
                <a:latin typeface="Inconsolata"/>
                <a:ea typeface="Inconsolata"/>
                <a:cs typeface="Inconsolata"/>
                <a:sym typeface="Inconsolata"/>
              </a:rPr>
              <a:t>‹#›</a:t>
            </a:fld>
            <a:endParaRPr lang="en" sz="1300">
              <a:solidFill>
                <a:srgbClr val="7F6000"/>
              </a:solidFill>
              <a:latin typeface="Inconsolata"/>
              <a:ea typeface="Inconsolata"/>
              <a:cs typeface="Inconsolata"/>
              <a:sym typeface="Inconsolata"/>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59"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image" Target="../media/image8.png"/><Relationship Id="rId1" Type="http://schemas.microsoft.com/office/2007/relationships/media" Target="../media/media1.mp4"/><Relationship Id="rId2" Type="http://schemas.openxmlformats.org/officeDocument/2006/relationships/video" Target="../media/media1.mp4"/></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9301" y="1519738"/>
            <a:ext cx="3011774" cy="2004199"/>
          </a:xfrm>
          <a:prstGeom prst="rect">
            <a:avLst/>
          </a:prstGeom>
        </p:spPr>
      </p:pic>
      <p:sp>
        <p:nvSpPr>
          <p:cNvPr id="4" name="TextBox 3"/>
          <p:cNvSpPr txBox="1"/>
          <p:nvPr/>
        </p:nvSpPr>
        <p:spPr>
          <a:xfrm>
            <a:off x="5981075" y="1519738"/>
            <a:ext cx="354584" cy="461665"/>
          </a:xfrm>
          <a:prstGeom prst="rect">
            <a:avLst/>
          </a:prstGeom>
          <a:noFill/>
        </p:spPr>
        <p:txBody>
          <a:bodyPr wrap="none" rtlCol="0">
            <a:spAutoFit/>
          </a:bodyPr>
          <a:lstStyle/>
          <a:p>
            <a:r>
              <a:rPr lang="en-AU" sz="2400" dirty="0" smtClean="0">
                <a:latin typeface="Mistral" charset="0"/>
                <a:ea typeface="Mistral" charset="0"/>
                <a:cs typeface="Mistral" charset="0"/>
              </a:rPr>
              <a:t>‘S</a:t>
            </a:r>
            <a:endParaRPr lang="en-AU" sz="2400" dirty="0">
              <a:latin typeface="Mistral" charset="0"/>
              <a:ea typeface="Mistral" charset="0"/>
              <a:cs typeface="Mistral" charset="0"/>
            </a:endParaRPr>
          </a:p>
        </p:txBody>
      </p:sp>
    </p:spTree>
    <p:extLst>
      <p:ext uri="{BB962C8B-B14F-4D97-AF65-F5344CB8AC3E}">
        <p14:creationId xmlns:p14="http://schemas.microsoft.com/office/powerpoint/2010/main" val="760207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2745450" y="1197750"/>
            <a:ext cx="3434100" cy="2748000"/>
          </a:xfrm>
          <a:prstGeom prst="rect">
            <a:avLst/>
          </a:prstGeom>
        </p:spPr>
        <p:txBody>
          <a:bodyPr wrap="square" lIns="91425" tIns="91425" rIns="91425" bIns="91425" anchor="ctr" anchorCtr="0">
            <a:noAutofit/>
          </a:bodyPr>
          <a:lstStyle/>
          <a:p>
            <a:pPr lvl="0">
              <a:spcBef>
                <a:spcPts val="0"/>
              </a:spcBef>
              <a:buNone/>
            </a:pPr>
            <a:r>
              <a:rPr lang="en-AU" sz="5400" dirty="0" smtClean="0">
                <a:solidFill>
                  <a:schemeClr val="tx1"/>
                </a:solidFill>
                <a:latin typeface="Mistral" charset="0"/>
                <a:ea typeface="Mistral" charset="0"/>
                <a:cs typeface="Mistral" charset="0"/>
              </a:rPr>
              <a:t>DEFAMATION</a:t>
            </a:r>
            <a:endParaRPr lang="en" sz="5400" dirty="0">
              <a:solidFill>
                <a:schemeClr val="tx1"/>
              </a:solidFill>
              <a:latin typeface="Mistral" charset="0"/>
              <a:ea typeface="Mistral" charset="0"/>
              <a:cs typeface="Mistr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Shape 87"/>
          <p:cNvSpPr txBox="1">
            <a:spLocks noGrp="1"/>
          </p:cNvSpPr>
          <p:nvPr>
            <p:ph type="sldNum" idx="12"/>
          </p:nvPr>
        </p:nvSpPr>
        <p:spPr>
          <a:xfrm>
            <a:off x="8716025" y="4676375"/>
            <a:ext cx="428100" cy="4671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3</a:t>
            </a:fld>
            <a:endParaRPr lang="en"/>
          </a:p>
        </p:txBody>
      </p:sp>
      <p:sp>
        <p:nvSpPr>
          <p:cNvPr id="3" name="TextBox 2"/>
          <p:cNvSpPr txBox="1"/>
          <p:nvPr/>
        </p:nvSpPr>
        <p:spPr>
          <a:xfrm>
            <a:off x="1097280" y="563742"/>
            <a:ext cx="1744388" cy="523220"/>
          </a:xfrm>
          <a:prstGeom prst="rect">
            <a:avLst/>
          </a:prstGeom>
          <a:noFill/>
        </p:spPr>
        <p:txBody>
          <a:bodyPr wrap="none" rtlCol="0">
            <a:spAutoFit/>
          </a:bodyPr>
          <a:lstStyle/>
          <a:p>
            <a:r>
              <a:rPr lang="en-AU" sz="2800" dirty="0">
                <a:latin typeface="Mistral" charset="0"/>
                <a:ea typeface="Mistral" charset="0"/>
                <a:cs typeface="Mistral" charset="0"/>
              </a:rPr>
              <a:t>DEFAMATION</a:t>
            </a:r>
            <a:endParaRPr lang="en-AU" sz="2800" dirty="0"/>
          </a:p>
        </p:txBody>
      </p:sp>
      <p:sp>
        <p:nvSpPr>
          <p:cNvPr id="4" name="TextBox 3"/>
          <p:cNvSpPr txBox="1"/>
          <p:nvPr/>
        </p:nvSpPr>
        <p:spPr>
          <a:xfrm rot="10800000" flipV="1">
            <a:off x="1097280" y="1256239"/>
            <a:ext cx="4968240" cy="1323439"/>
          </a:xfrm>
          <a:prstGeom prst="rect">
            <a:avLst/>
          </a:prstGeom>
          <a:noFill/>
        </p:spPr>
        <p:txBody>
          <a:bodyPr wrap="square" rtlCol="0">
            <a:spAutoFit/>
          </a:bodyPr>
          <a:lstStyle/>
          <a:p>
            <a:r>
              <a:rPr lang="en-US" sz="1600" dirty="0">
                <a:solidFill>
                  <a:srgbClr val="FF0000"/>
                </a:solidFill>
                <a:latin typeface="Mistral" charset="0"/>
                <a:ea typeface="Mistral" charset="0"/>
                <a:cs typeface="Mistral" charset="0"/>
              </a:rPr>
              <a:t>X</a:t>
            </a:r>
            <a:r>
              <a:rPr lang="en-US" sz="1600" dirty="0">
                <a:solidFill>
                  <a:schemeClr val="tx1"/>
                </a:solidFill>
                <a:latin typeface="Mistral" charset="0"/>
                <a:ea typeface="Mistral" charset="0"/>
                <a:cs typeface="Mistral" charset="0"/>
              </a:rPr>
              <a:t> DEFAMATION IS THE DISSEMINATION (SPREADING) OF A STATEMENT OR OTHER PUBLIC MATERIAL THAT LOWERS THE REPUTATION OR STANDING IN THE COMMUNITY OF THE PLAINTIFF IN THE EYES OF THE COMMUNITY. </a:t>
            </a:r>
          </a:p>
          <a:p>
            <a:endParaRPr lang="en-AU" sz="1600" dirty="0"/>
          </a:p>
        </p:txBody>
      </p:sp>
      <p:sp>
        <p:nvSpPr>
          <p:cNvPr id="5" name="TextBox 4"/>
          <p:cNvSpPr txBox="1"/>
          <p:nvPr/>
        </p:nvSpPr>
        <p:spPr>
          <a:xfrm>
            <a:off x="1097280" y="2605955"/>
            <a:ext cx="4067139" cy="830997"/>
          </a:xfrm>
          <a:prstGeom prst="rect">
            <a:avLst/>
          </a:prstGeom>
          <a:noFill/>
        </p:spPr>
        <p:txBody>
          <a:bodyPr wrap="none" rtlCol="0">
            <a:spAutoFit/>
          </a:bodyPr>
          <a:lstStyle/>
          <a:p>
            <a:r>
              <a:rPr lang="en-US" sz="1600" dirty="0">
                <a:solidFill>
                  <a:srgbClr val="FF0000"/>
                </a:solidFill>
                <a:latin typeface="Mistral" charset="0"/>
                <a:ea typeface="Mistral" charset="0"/>
                <a:cs typeface="Mistral" charset="0"/>
              </a:rPr>
              <a:t>X</a:t>
            </a:r>
            <a:r>
              <a:rPr lang="en-US" sz="1600" dirty="0">
                <a:latin typeface="Mistral" charset="0"/>
                <a:ea typeface="Mistral" charset="0"/>
                <a:cs typeface="Mistral" charset="0"/>
              </a:rPr>
              <a:t> THE TORT OF DEFAMATION PROTECTS OUR RIGHT TO A </a:t>
            </a:r>
            <a:endParaRPr lang="en-US" sz="1600" dirty="0" smtClean="0">
              <a:latin typeface="Mistral" charset="0"/>
              <a:ea typeface="Mistral" charset="0"/>
              <a:cs typeface="Mistral" charset="0"/>
            </a:endParaRPr>
          </a:p>
          <a:p>
            <a:r>
              <a:rPr lang="en-US" sz="1600" dirty="0" smtClean="0">
                <a:latin typeface="Mistral" charset="0"/>
                <a:ea typeface="Mistral" charset="0"/>
                <a:cs typeface="Mistral" charset="0"/>
              </a:rPr>
              <a:t>GOOD </a:t>
            </a:r>
            <a:r>
              <a:rPr lang="en-US" sz="1600" dirty="0">
                <a:latin typeface="Mistral" charset="0"/>
                <a:ea typeface="Mistral" charset="0"/>
                <a:cs typeface="Mistral" charset="0"/>
              </a:rPr>
              <a:t>REPUTATION. </a:t>
            </a:r>
          </a:p>
          <a:p>
            <a:endParaRPr lang="en-AU" sz="1600" dirty="0"/>
          </a:p>
        </p:txBody>
      </p:sp>
      <p:sp>
        <p:nvSpPr>
          <p:cNvPr id="6" name="TextBox 5"/>
          <p:cNvSpPr txBox="1"/>
          <p:nvPr/>
        </p:nvSpPr>
        <p:spPr>
          <a:xfrm>
            <a:off x="1097280" y="3463229"/>
            <a:ext cx="7221849" cy="584775"/>
          </a:xfrm>
          <a:prstGeom prst="rect">
            <a:avLst/>
          </a:prstGeom>
          <a:noFill/>
        </p:spPr>
        <p:txBody>
          <a:bodyPr wrap="none" rtlCol="0">
            <a:spAutoFit/>
          </a:bodyPr>
          <a:lstStyle/>
          <a:p>
            <a:r>
              <a:rPr lang="en-US" sz="1600" dirty="0">
                <a:solidFill>
                  <a:srgbClr val="FF0000"/>
                </a:solidFill>
                <a:latin typeface="Mistral" charset="0"/>
                <a:ea typeface="Mistral" charset="0"/>
                <a:cs typeface="Mistral" charset="0"/>
              </a:rPr>
              <a:t>X</a:t>
            </a:r>
            <a:r>
              <a:rPr lang="en-US" sz="1600" dirty="0">
                <a:latin typeface="Mistral" charset="0"/>
                <a:ea typeface="Mistral" charset="0"/>
                <a:cs typeface="Mistral" charset="0"/>
              </a:rPr>
              <a:t> THE LAW ON DEFAMATION CAN BE FOUND IN COMMON LAW AND THE </a:t>
            </a:r>
            <a:r>
              <a:rPr lang="en-US" sz="1600" i="1" dirty="0">
                <a:latin typeface="Mistral" charset="0"/>
                <a:ea typeface="Mistral" charset="0"/>
                <a:cs typeface="Mistral" charset="0"/>
              </a:rPr>
              <a:t>DEFAMATION ACT 2005 </a:t>
            </a:r>
            <a:r>
              <a:rPr lang="en-US" sz="1600" dirty="0">
                <a:latin typeface="Mistral" charset="0"/>
                <a:ea typeface="Mistral" charset="0"/>
                <a:cs typeface="Mistral" charset="0"/>
              </a:rPr>
              <a:t>(VIC) </a:t>
            </a:r>
          </a:p>
          <a:p>
            <a:endParaRPr lang="en-AU" sz="16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3332" y="977552"/>
            <a:ext cx="1629256" cy="1515956"/>
          </a:xfrm>
          <a:prstGeom prst="rect">
            <a:avLst/>
          </a:prstGeom>
        </p:spPr>
      </p:pic>
      <p:sp>
        <p:nvSpPr>
          <p:cNvPr id="7" name="Rectangle 6"/>
          <p:cNvSpPr/>
          <p:nvPr/>
        </p:nvSpPr>
        <p:spPr>
          <a:xfrm>
            <a:off x="7630160" y="825351"/>
            <a:ext cx="355600" cy="430887"/>
          </a:xfrm>
          <a:prstGeom prst="rect">
            <a:avLst/>
          </a:prstGeom>
          <a:solidFill>
            <a:srgbClr val="EAD677"/>
          </a:solidFill>
          <a:ln>
            <a:solidFill>
              <a:srgbClr val="EAD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Callout 10"/>
          <p:cNvSpPr/>
          <p:nvPr/>
        </p:nvSpPr>
        <p:spPr>
          <a:xfrm flipH="1">
            <a:off x="7345680" y="774716"/>
            <a:ext cx="640080" cy="405671"/>
          </a:xfrm>
          <a:prstGeom prst="wedgeEllipse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ysClr val="windowText" lastClr="000000"/>
              </a:solidFill>
            </a:endParaRPr>
          </a:p>
        </p:txBody>
      </p:sp>
      <p:sp>
        <p:nvSpPr>
          <p:cNvPr id="8" name="TextBox 7"/>
          <p:cNvSpPr txBox="1"/>
          <p:nvPr/>
        </p:nvSpPr>
        <p:spPr>
          <a:xfrm>
            <a:off x="7289124" y="829225"/>
            <a:ext cx="753192" cy="553998"/>
          </a:xfrm>
          <a:prstGeom prst="rect">
            <a:avLst/>
          </a:prstGeom>
          <a:noFill/>
        </p:spPr>
        <p:txBody>
          <a:bodyPr wrap="square" rtlCol="0">
            <a:spAutoFit/>
          </a:bodyPr>
          <a:lstStyle/>
          <a:p>
            <a:pPr algn="ctr"/>
            <a:r>
              <a:rPr lang="en-AU" sz="800" b="1">
                <a:solidFill>
                  <a:schemeClr val="bg1"/>
                </a:solidFill>
                <a:latin typeface="Mistral" charset="0"/>
                <a:ea typeface="Mistral" charset="0"/>
                <a:cs typeface="Mistral" charset="0"/>
              </a:rPr>
              <a:t>YOU SMELL LIKE CABBAGE</a:t>
            </a:r>
          </a:p>
          <a:p>
            <a:pPr algn="ctr"/>
            <a:endParaRPr lang="en-A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rtl="0">
              <a:spcBef>
                <a:spcPts val="0"/>
              </a:spcBef>
              <a:buNone/>
            </a:pPr>
            <a:fld id="{00000000-1234-1234-1234-123412341234}" type="slidenum">
              <a:rPr lang="en" smtClean="0"/>
              <a:t>4</a:t>
            </a:fld>
            <a:endParaRPr lang="en"/>
          </a:p>
        </p:txBody>
      </p:sp>
      <p:sp>
        <p:nvSpPr>
          <p:cNvPr id="3" name="TextBox 2"/>
          <p:cNvSpPr txBox="1"/>
          <p:nvPr/>
        </p:nvSpPr>
        <p:spPr>
          <a:xfrm>
            <a:off x="904240" y="1087120"/>
            <a:ext cx="4053840" cy="1200329"/>
          </a:xfrm>
          <a:prstGeom prst="rect">
            <a:avLst/>
          </a:prstGeom>
          <a:noFill/>
        </p:spPr>
        <p:txBody>
          <a:bodyPr wrap="square" rtlCol="0">
            <a:spAutoFit/>
          </a:bodyPr>
          <a:lstStyle/>
          <a:p>
            <a:r>
              <a:rPr lang="en-US" sz="1800" dirty="0">
                <a:latin typeface="Mistral" charset="0"/>
                <a:ea typeface="Mistral" charset="0"/>
                <a:cs typeface="Mistral" charset="0"/>
              </a:rPr>
              <a:t>IN ORDER FOR A PLAINTIFF TO PROVE A CASE OF DEFAMATION, THEY MUST SHOW THAT ALL OF THE FOLLOWING FACTORS EXIST. </a:t>
            </a:r>
          </a:p>
          <a:p>
            <a:endParaRPr lang="en-AU" sz="1800" dirty="0"/>
          </a:p>
        </p:txBody>
      </p:sp>
      <p:sp>
        <p:nvSpPr>
          <p:cNvPr id="4" name="TextBox 3"/>
          <p:cNvSpPr txBox="1"/>
          <p:nvPr/>
        </p:nvSpPr>
        <p:spPr>
          <a:xfrm>
            <a:off x="904240" y="2287449"/>
            <a:ext cx="4053840" cy="2031325"/>
          </a:xfrm>
          <a:prstGeom prst="rect">
            <a:avLst/>
          </a:prstGeom>
          <a:noFill/>
        </p:spPr>
        <p:txBody>
          <a:bodyPr wrap="square" rtlCol="0">
            <a:spAutoFit/>
          </a:bodyPr>
          <a:lstStyle/>
          <a:p>
            <a:r>
              <a:rPr lang="en-US" sz="1600" dirty="0">
                <a:solidFill>
                  <a:srgbClr val="FF0000"/>
                </a:solidFill>
                <a:latin typeface="Mistral" charset="0"/>
                <a:ea typeface="Mistral" charset="0"/>
                <a:cs typeface="Mistral" charset="0"/>
              </a:rPr>
              <a:t>X</a:t>
            </a:r>
            <a:r>
              <a:rPr lang="en-US" sz="1600" dirty="0">
                <a:solidFill>
                  <a:schemeClr val="tx1"/>
                </a:solidFill>
                <a:latin typeface="Mistral" charset="0"/>
                <a:ea typeface="Mistral" charset="0"/>
                <a:cs typeface="Mistral" charset="0"/>
              </a:rPr>
              <a:t> THE STATEMENT WAS DEFAMATORY. </a:t>
            </a:r>
          </a:p>
          <a:p>
            <a:endParaRPr lang="en-US" sz="1600" dirty="0">
              <a:solidFill>
                <a:schemeClr val="tx1"/>
              </a:solidFill>
              <a:latin typeface="Mistral" charset="0"/>
              <a:ea typeface="Mistral" charset="0"/>
              <a:cs typeface="Mistral" charset="0"/>
            </a:endParaRPr>
          </a:p>
          <a:p>
            <a:r>
              <a:rPr lang="en-US" sz="1600" dirty="0">
                <a:solidFill>
                  <a:srgbClr val="FF0000"/>
                </a:solidFill>
                <a:latin typeface="Mistral" charset="0"/>
                <a:ea typeface="Mistral" charset="0"/>
                <a:cs typeface="Mistral" charset="0"/>
              </a:rPr>
              <a:t>X </a:t>
            </a:r>
            <a:r>
              <a:rPr lang="en-US" sz="1600" dirty="0">
                <a:solidFill>
                  <a:schemeClr val="tx1"/>
                </a:solidFill>
                <a:latin typeface="Mistral" charset="0"/>
                <a:ea typeface="Mistral" charset="0"/>
                <a:cs typeface="Mistral" charset="0"/>
              </a:rPr>
              <a:t>THE DEFAMATORY STATEMENT REFERS TO THE PLAINTIFF. </a:t>
            </a:r>
          </a:p>
          <a:p>
            <a:endParaRPr lang="en-US" sz="1600" dirty="0">
              <a:solidFill>
                <a:schemeClr val="tx1"/>
              </a:solidFill>
              <a:latin typeface="Mistral" charset="0"/>
              <a:ea typeface="Mistral" charset="0"/>
              <a:cs typeface="Mistral" charset="0"/>
            </a:endParaRPr>
          </a:p>
          <a:p>
            <a:r>
              <a:rPr lang="en-US" sz="1600" dirty="0">
                <a:solidFill>
                  <a:srgbClr val="FF0000"/>
                </a:solidFill>
                <a:latin typeface="Mistral" charset="0"/>
                <a:ea typeface="Mistral" charset="0"/>
                <a:cs typeface="Mistral" charset="0"/>
              </a:rPr>
              <a:t>X</a:t>
            </a:r>
            <a:r>
              <a:rPr lang="en-US" sz="1600" dirty="0">
                <a:solidFill>
                  <a:schemeClr val="tx1"/>
                </a:solidFill>
                <a:latin typeface="Mistral" charset="0"/>
                <a:ea typeface="Mistral" charset="0"/>
                <a:cs typeface="Mistral" charset="0"/>
              </a:rPr>
              <a:t> THE DEFENDANT COMMUNICATED THE DEFAMATORY STATEMENT TO A THIRD PERSON. </a:t>
            </a:r>
          </a:p>
          <a:p>
            <a:endParaRPr lang="en-AU" dirty="0"/>
          </a:p>
        </p:txBody>
      </p:sp>
      <p:sp>
        <p:nvSpPr>
          <p:cNvPr id="8" name="TextBox 7"/>
          <p:cNvSpPr txBox="1"/>
          <p:nvPr/>
        </p:nvSpPr>
        <p:spPr>
          <a:xfrm>
            <a:off x="6545933" y="2252471"/>
            <a:ext cx="659155" cy="1107996"/>
          </a:xfrm>
          <a:prstGeom prst="rect">
            <a:avLst/>
          </a:prstGeom>
          <a:noFill/>
        </p:spPr>
        <p:txBody>
          <a:bodyPr wrap="none" rtlCol="0">
            <a:spAutoFit/>
          </a:bodyPr>
          <a:lstStyle/>
          <a:p>
            <a:r>
              <a:rPr lang="en-AU" sz="6600" dirty="0" smtClean="0">
                <a:latin typeface="Marker Felt Thin" charset="0"/>
                <a:ea typeface="Marker Felt Thin" charset="0"/>
                <a:cs typeface="Marker Felt Thin" charset="0"/>
              </a:rPr>
              <a:t>&amp;</a:t>
            </a:r>
            <a:endParaRPr lang="en-AU" sz="6600" dirty="0">
              <a:latin typeface="Marker Felt Thin" charset="0"/>
              <a:ea typeface="Marker Felt Thin" charset="0"/>
              <a:cs typeface="Marker Felt Thin"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7148" y="3009669"/>
            <a:ext cx="1021603" cy="117425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921" y="1024333"/>
            <a:ext cx="1686828" cy="1304480"/>
          </a:xfrm>
          <a:prstGeom prst="rect">
            <a:avLst/>
          </a:prstGeom>
        </p:spPr>
      </p:pic>
    </p:spTree>
    <p:extLst>
      <p:ext uri="{BB962C8B-B14F-4D97-AF65-F5344CB8AC3E}">
        <p14:creationId xmlns:p14="http://schemas.microsoft.com/office/powerpoint/2010/main" val="591220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rtl="0">
              <a:spcBef>
                <a:spcPts val="0"/>
              </a:spcBef>
              <a:buNone/>
            </a:pPr>
            <a:fld id="{00000000-1234-1234-1234-123412341234}" type="slidenum">
              <a:rPr lang="en" smtClean="0"/>
              <a:t>5</a:t>
            </a:fld>
            <a:endParaRPr lang="en"/>
          </a:p>
        </p:txBody>
      </p:sp>
      <p:sp>
        <p:nvSpPr>
          <p:cNvPr id="3" name="TextBox 2"/>
          <p:cNvSpPr txBox="1"/>
          <p:nvPr/>
        </p:nvSpPr>
        <p:spPr>
          <a:xfrm>
            <a:off x="965200" y="701040"/>
            <a:ext cx="5212080" cy="3847207"/>
          </a:xfrm>
          <a:prstGeom prst="rect">
            <a:avLst/>
          </a:prstGeom>
          <a:noFill/>
        </p:spPr>
        <p:txBody>
          <a:bodyPr wrap="square" rtlCol="0">
            <a:spAutoFit/>
          </a:bodyPr>
          <a:lstStyle/>
          <a:p>
            <a:r>
              <a:rPr lang="en-US" sz="2000" b="1" i="1" dirty="0" smtClean="0">
                <a:latin typeface="Mistral" charset="0"/>
                <a:ea typeface="Mistral" charset="0"/>
                <a:cs typeface="Mistral" charset="0"/>
              </a:rPr>
              <a:t>IS THE STATEMENT DEFAMATORY?</a:t>
            </a:r>
          </a:p>
          <a:p>
            <a:r>
              <a:rPr lang="en-US" b="1" i="1" dirty="0" smtClean="0">
                <a:latin typeface="Mistral" charset="0"/>
                <a:ea typeface="Mistral" charset="0"/>
                <a:cs typeface="Mistral" charset="0"/>
              </a:rPr>
              <a:t> </a:t>
            </a:r>
            <a:endParaRPr lang="en-US" dirty="0" smtClean="0">
              <a:latin typeface="Mistral" charset="0"/>
              <a:ea typeface="Mistral" charset="0"/>
              <a:cs typeface="Mistral" charset="0"/>
            </a:endParaRPr>
          </a:p>
          <a:p>
            <a:r>
              <a:rPr lang="en-US" dirty="0" smtClean="0">
                <a:solidFill>
                  <a:srgbClr val="FF0000"/>
                </a:solidFill>
                <a:latin typeface="Mistral" charset="0"/>
                <a:ea typeface="Mistral" charset="0"/>
                <a:cs typeface="Mistral" charset="0"/>
              </a:rPr>
              <a:t>X</a:t>
            </a:r>
            <a:r>
              <a:rPr lang="en-US" dirty="0" smtClean="0">
                <a:latin typeface="Mistral" charset="0"/>
                <a:ea typeface="Mistral" charset="0"/>
                <a:cs typeface="Mistral" charset="0"/>
              </a:rPr>
              <a:t> A DEFAMATORY STATEMENT IS AN UNTRUE STATEMENT. IT IS A STATEMENT THAT LOWERS THE REPUTATION OF AN INDIVIDUAL IN THE EYES OF THE COMMUNITY. </a:t>
            </a:r>
          </a:p>
          <a:p>
            <a:endParaRPr lang="en-US" dirty="0" smtClean="0">
              <a:latin typeface="Mistral" charset="0"/>
              <a:ea typeface="Mistral" charset="0"/>
              <a:cs typeface="Mistral" charset="0"/>
            </a:endParaRPr>
          </a:p>
          <a:p>
            <a:r>
              <a:rPr lang="en-US" dirty="0" smtClean="0">
                <a:solidFill>
                  <a:srgbClr val="FF0000"/>
                </a:solidFill>
                <a:latin typeface="Mistral" charset="0"/>
                <a:ea typeface="Mistral" charset="0"/>
                <a:cs typeface="Mistral" charset="0"/>
              </a:rPr>
              <a:t>X</a:t>
            </a:r>
            <a:r>
              <a:rPr lang="en-US" dirty="0" smtClean="0">
                <a:latin typeface="Mistral" charset="0"/>
                <a:ea typeface="Mistral" charset="0"/>
                <a:cs typeface="Mistral" charset="0"/>
              </a:rPr>
              <a:t> TO SAY, FOR EXAMPLE, THAT ANOTHER PERSON IS ‘SMELLS LIKE CABBAGE’, OR ‘HAS SMALL HANDS’, WHEN THAT IS NOT TRUE, IS DEFAMATORY. </a:t>
            </a:r>
          </a:p>
          <a:p>
            <a:endParaRPr lang="en-US" dirty="0" smtClean="0">
              <a:latin typeface="Mistral" charset="0"/>
              <a:ea typeface="Mistral" charset="0"/>
              <a:cs typeface="Mistral" charset="0"/>
            </a:endParaRPr>
          </a:p>
          <a:p>
            <a:r>
              <a:rPr lang="en-US" dirty="0" smtClean="0">
                <a:solidFill>
                  <a:srgbClr val="FF0000"/>
                </a:solidFill>
                <a:latin typeface="Mistral" charset="0"/>
                <a:ea typeface="Mistral" charset="0"/>
                <a:cs typeface="Mistral" charset="0"/>
              </a:rPr>
              <a:t>X</a:t>
            </a:r>
            <a:r>
              <a:rPr lang="en-US" dirty="0" smtClean="0">
                <a:latin typeface="Mistral" charset="0"/>
                <a:ea typeface="Mistral" charset="0"/>
                <a:cs typeface="Mistral" charset="0"/>
              </a:rPr>
              <a:t> THE DEFAMATION IS THE DAMAGE TO THE PERSON’S REPUTATION. </a:t>
            </a:r>
          </a:p>
          <a:p>
            <a:endParaRPr lang="en-US" dirty="0" smtClean="0">
              <a:latin typeface="Mistral" charset="0"/>
              <a:ea typeface="Mistral" charset="0"/>
              <a:cs typeface="Mistral" charset="0"/>
            </a:endParaRPr>
          </a:p>
          <a:p>
            <a:r>
              <a:rPr lang="en-US" dirty="0" smtClean="0">
                <a:solidFill>
                  <a:srgbClr val="FF0000"/>
                </a:solidFill>
                <a:latin typeface="Mistral" charset="0"/>
                <a:ea typeface="Mistral" charset="0"/>
                <a:cs typeface="Mistral" charset="0"/>
              </a:rPr>
              <a:t>X</a:t>
            </a:r>
            <a:r>
              <a:rPr lang="en-US" dirty="0" smtClean="0">
                <a:latin typeface="Mistral" charset="0"/>
                <a:ea typeface="Mistral" charset="0"/>
                <a:cs typeface="Mistral" charset="0"/>
              </a:rPr>
              <a:t> IT INJURES THE PERSON’S REPUTATION BY EXPOSING THEM TO HATRED, CONTEMPT OR RIDICULE. </a:t>
            </a:r>
          </a:p>
          <a:p>
            <a:endParaRPr lang="en-US" dirty="0" smtClean="0">
              <a:latin typeface="Mistral" charset="0"/>
              <a:ea typeface="Mistral" charset="0"/>
              <a:cs typeface="Mistral" charset="0"/>
            </a:endParaRPr>
          </a:p>
          <a:p>
            <a:r>
              <a:rPr lang="en-US" dirty="0" smtClean="0">
                <a:solidFill>
                  <a:srgbClr val="FF0000"/>
                </a:solidFill>
                <a:latin typeface="Mistral" charset="0"/>
                <a:ea typeface="Mistral" charset="0"/>
                <a:cs typeface="Mistral" charset="0"/>
              </a:rPr>
              <a:t>X</a:t>
            </a:r>
            <a:r>
              <a:rPr lang="en-US" dirty="0" smtClean="0">
                <a:latin typeface="Mistral" charset="0"/>
                <a:ea typeface="Mistral" charset="0"/>
                <a:cs typeface="Mistral" charset="0"/>
              </a:rPr>
              <a:t> IT IS NOT NECESSARY TO SHOW THAT THE DEFENDANT INTENDED TO DAMAGE THE PLAINTIFF’S REPUTATION, IT IS MERELY ENOUGH TO SHOW THAT IT DID HARM THEIR REPUTATION. </a:t>
            </a:r>
          </a:p>
          <a:p>
            <a:endParaRPr lang="en-AU" dirty="0"/>
          </a:p>
        </p:txBody>
      </p:sp>
      <p:pic>
        <p:nvPicPr>
          <p:cNvPr id="4" name="Austin Powers - Carnie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715760" y="1112358"/>
            <a:ext cx="2000265" cy="1025776"/>
          </a:xfrm>
          <a:prstGeom prst="rect">
            <a:avLst/>
          </a:prstGeom>
        </p:spPr>
      </p:pic>
    </p:spTree>
    <p:extLst>
      <p:ext uri="{BB962C8B-B14F-4D97-AF65-F5344CB8AC3E}">
        <p14:creationId xmlns:p14="http://schemas.microsoft.com/office/powerpoint/2010/main" val="10118938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rtl="0">
              <a:spcBef>
                <a:spcPts val="0"/>
              </a:spcBef>
              <a:buNone/>
            </a:pPr>
            <a:fld id="{00000000-1234-1234-1234-123412341234}" type="slidenum">
              <a:rPr lang="en" smtClean="0"/>
              <a:t>6</a:t>
            </a:fld>
            <a:endParaRPr lang="en"/>
          </a:p>
        </p:txBody>
      </p:sp>
      <p:sp>
        <p:nvSpPr>
          <p:cNvPr id="3" name="TextBox 2"/>
          <p:cNvSpPr txBox="1"/>
          <p:nvPr/>
        </p:nvSpPr>
        <p:spPr>
          <a:xfrm>
            <a:off x="783712" y="810156"/>
            <a:ext cx="5717296" cy="3108543"/>
          </a:xfrm>
          <a:prstGeom prst="rect">
            <a:avLst/>
          </a:prstGeom>
          <a:noFill/>
        </p:spPr>
        <p:txBody>
          <a:bodyPr wrap="square" rtlCol="0">
            <a:spAutoFit/>
          </a:bodyPr>
          <a:lstStyle/>
          <a:p>
            <a:r>
              <a:rPr lang="en-US" sz="2000" b="1" i="1" dirty="0" smtClean="0">
                <a:latin typeface="Mistral" charset="0"/>
                <a:ea typeface="Mistral" charset="0"/>
                <a:cs typeface="Mistral" charset="0"/>
              </a:rPr>
              <a:t>HAS THE STATEMENT BEEN COMMUNICATED TO A THIRD PERSON?</a:t>
            </a:r>
          </a:p>
          <a:p>
            <a:r>
              <a:rPr lang="en-US" sz="1600" b="1" i="1" dirty="0" smtClean="0">
                <a:latin typeface="Mistral" charset="0"/>
                <a:ea typeface="Mistral" charset="0"/>
                <a:cs typeface="Mistral" charset="0"/>
              </a:rPr>
              <a:t> </a:t>
            </a:r>
            <a:endParaRPr lang="en-US" sz="1600" dirty="0" smtClean="0">
              <a:latin typeface="Mistral" charset="0"/>
              <a:ea typeface="Mistral" charset="0"/>
              <a:cs typeface="Mistral" charset="0"/>
            </a:endParaRPr>
          </a:p>
          <a:p>
            <a:r>
              <a:rPr lang="en-US" sz="1600" dirty="0" smtClean="0">
                <a:solidFill>
                  <a:srgbClr val="FF0000"/>
                </a:solidFill>
                <a:latin typeface="Mistral" charset="0"/>
                <a:ea typeface="Mistral" charset="0"/>
                <a:cs typeface="Mistral" charset="0"/>
              </a:rPr>
              <a:t>X</a:t>
            </a:r>
            <a:r>
              <a:rPr lang="en-US" sz="1600" dirty="0" smtClean="0">
                <a:latin typeface="Mistral" charset="0"/>
                <a:ea typeface="Mistral" charset="0"/>
                <a:cs typeface="Mistral" charset="0"/>
              </a:rPr>
              <a:t> FOR A STATEMENT TO BE CONSIDERED DEFAMATORY IT MUST BE COMMUNICATED TO A THIRD PERSON.</a:t>
            </a:r>
          </a:p>
          <a:p>
            <a:endParaRPr lang="en-US" sz="1600" dirty="0" smtClean="0">
              <a:latin typeface="Mistral" charset="0"/>
              <a:ea typeface="Mistral" charset="0"/>
              <a:cs typeface="Mistral" charset="0"/>
            </a:endParaRPr>
          </a:p>
          <a:p>
            <a:r>
              <a:rPr lang="en-US" sz="1600" dirty="0" smtClean="0">
                <a:solidFill>
                  <a:srgbClr val="FF0000"/>
                </a:solidFill>
                <a:latin typeface="Mistral" charset="0"/>
                <a:ea typeface="Mistral" charset="0"/>
                <a:cs typeface="Mistral" charset="0"/>
              </a:rPr>
              <a:t>X </a:t>
            </a:r>
            <a:r>
              <a:rPr lang="en-US" sz="1600" dirty="0" smtClean="0">
                <a:latin typeface="Mistral" charset="0"/>
                <a:ea typeface="Mistral" charset="0"/>
                <a:cs typeface="Mistral" charset="0"/>
              </a:rPr>
              <a:t>FOR INSTANCE, A SAYS TO B, ‘YOU SMELL LIKE CABBAGE’. THIS MAY NOT BE TRUE BUT IT IS NOT DEFAMATION AS LONG AS THE CONVERSATION IS ONLY HEARD BY THE TWO PARTIES. </a:t>
            </a:r>
          </a:p>
          <a:p>
            <a:endParaRPr lang="en-US" sz="1600" dirty="0" smtClean="0">
              <a:latin typeface="Mistral" charset="0"/>
              <a:ea typeface="Mistral" charset="0"/>
              <a:cs typeface="Mistral" charset="0"/>
            </a:endParaRPr>
          </a:p>
          <a:p>
            <a:r>
              <a:rPr lang="en-US" sz="1600" dirty="0" smtClean="0">
                <a:solidFill>
                  <a:srgbClr val="FF0000"/>
                </a:solidFill>
                <a:latin typeface="Mistral" charset="0"/>
                <a:ea typeface="Mistral" charset="0"/>
                <a:cs typeface="Mistral" charset="0"/>
              </a:rPr>
              <a:t>X</a:t>
            </a:r>
            <a:r>
              <a:rPr lang="en-US" sz="1600" dirty="0" smtClean="0">
                <a:latin typeface="Mistral" charset="0"/>
                <a:ea typeface="Mistral" charset="0"/>
                <a:cs typeface="Mistral" charset="0"/>
              </a:rPr>
              <a:t> BUT IF A SAYS TO C, ‘B SMELLS LIKE CABBAGE’ AND THE STATEMENT IS NOT TRUE, IT MAY BE CONSIDERED DEFAMATORY, BECAUSE IT HAS BEEN COMMUNICATED, OR PUBLISHED, TO ANOTHER PERSON. </a:t>
            </a:r>
            <a:endParaRPr lang="en-US" sz="1600" dirty="0">
              <a:latin typeface="Mistral" charset="0"/>
              <a:ea typeface="Mistral" charset="0"/>
              <a:cs typeface="Mistral"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0304" y="1203890"/>
            <a:ext cx="1268761" cy="1268761"/>
          </a:xfrm>
          <a:prstGeom prst="rect">
            <a:avLst/>
          </a:prstGeom>
        </p:spPr>
      </p:pic>
      <p:sp>
        <p:nvSpPr>
          <p:cNvPr id="5" name="Rectangle 4"/>
          <p:cNvSpPr/>
          <p:nvPr/>
        </p:nvSpPr>
        <p:spPr>
          <a:xfrm>
            <a:off x="7653403" y="939452"/>
            <a:ext cx="345662" cy="898819"/>
          </a:xfrm>
          <a:prstGeom prst="rect">
            <a:avLst/>
          </a:prstGeom>
          <a:solidFill>
            <a:srgbClr val="EAD677"/>
          </a:solidFill>
          <a:ln>
            <a:solidFill>
              <a:srgbClr val="EAD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ounded Rectangular Callout 5"/>
          <p:cNvSpPr/>
          <p:nvPr/>
        </p:nvSpPr>
        <p:spPr>
          <a:xfrm>
            <a:off x="7771161" y="810156"/>
            <a:ext cx="914400" cy="588723"/>
          </a:xfrm>
          <a:prstGeom prst="wedgeRoundRect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835" y="837991"/>
            <a:ext cx="533052" cy="533052"/>
          </a:xfrm>
          <a:prstGeom prst="rect">
            <a:avLst/>
          </a:prstGeom>
        </p:spPr>
      </p:pic>
    </p:spTree>
    <p:extLst>
      <p:ext uri="{BB962C8B-B14F-4D97-AF65-F5344CB8AC3E}">
        <p14:creationId xmlns:p14="http://schemas.microsoft.com/office/powerpoint/2010/main" val="1911766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rtl="0">
              <a:spcBef>
                <a:spcPts val="0"/>
              </a:spcBef>
              <a:buNone/>
            </a:pPr>
            <a:fld id="{00000000-1234-1234-1234-123412341234}" type="slidenum">
              <a:rPr lang="en" smtClean="0"/>
              <a:t>7</a:t>
            </a:fld>
            <a:endParaRPr lang="en"/>
          </a:p>
        </p:txBody>
      </p:sp>
      <p:sp>
        <p:nvSpPr>
          <p:cNvPr id="3" name="TextBox 2"/>
          <p:cNvSpPr txBox="1"/>
          <p:nvPr/>
        </p:nvSpPr>
        <p:spPr>
          <a:xfrm>
            <a:off x="939452" y="626301"/>
            <a:ext cx="5448822" cy="3847207"/>
          </a:xfrm>
          <a:prstGeom prst="rect">
            <a:avLst/>
          </a:prstGeom>
          <a:noFill/>
        </p:spPr>
        <p:txBody>
          <a:bodyPr wrap="square" rtlCol="0">
            <a:spAutoFit/>
          </a:bodyPr>
          <a:lstStyle/>
          <a:p>
            <a:r>
              <a:rPr lang="en-US" sz="2000" b="1" i="1" dirty="0" smtClean="0">
                <a:latin typeface="Mistral" charset="0"/>
                <a:ea typeface="Mistral" charset="0"/>
                <a:cs typeface="Mistral" charset="0"/>
              </a:rPr>
              <a:t>IS THE STATEMENT ABOUT THE PLAINTIFF? </a:t>
            </a:r>
          </a:p>
          <a:p>
            <a:endParaRPr lang="en-US" sz="1600" dirty="0" smtClean="0">
              <a:latin typeface="Mistral" charset="0"/>
              <a:ea typeface="Mistral" charset="0"/>
              <a:cs typeface="Mistral" charset="0"/>
            </a:endParaRPr>
          </a:p>
          <a:p>
            <a:r>
              <a:rPr lang="en-US" sz="1600" dirty="0" smtClean="0">
                <a:solidFill>
                  <a:srgbClr val="FF0000"/>
                </a:solidFill>
                <a:latin typeface="Mistral" charset="0"/>
                <a:ea typeface="Mistral" charset="0"/>
                <a:cs typeface="Mistral" charset="0"/>
              </a:rPr>
              <a:t>X </a:t>
            </a:r>
            <a:r>
              <a:rPr lang="en-US" sz="1600" dirty="0" smtClean="0">
                <a:latin typeface="Mistral" charset="0"/>
                <a:ea typeface="Mistral" charset="0"/>
                <a:cs typeface="Mistral" charset="0"/>
              </a:rPr>
              <a:t>A DEFAMATORY STATEMENT DOES NOT HAVE TO NAME THE PLAINTIFF. </a:t>
            </a:r>
          </a:p>
          <a:p>
            <a:endParaRPr lang="en-US" sz="1600" dirty="0" smtClean="0">
              <a:latin typeface="Mistral" charset="0"/>
              <a:ea typeface="Mistral" charset="0"/>
              <a:cs typeface="Mistral" charset="0"/>
            </a:endParaRPr>
          </a:p>
          <a:p>
            <a:r>
              <a:rPr lang="en-US" sz="1600" dirty="0" smtClean="0">
                <a:solidFill>
                  <a:srgbClr val="FF0000"/>
                </a:solidFill>
                <a:latin typeface="Mistral" charset="0"/>
                <a:ea typeface="Mistral" charset="0"/>
                <a:cs typeface="Mistral" charset="0"/>
              </a:rPr>
              <a:t>X</a:t>
            </a:r>
            <a:r>
              <a:rPr lang="en-US" sz="1600" dirty="0" smtClean="0">
                <a:latin typeface="Mistral" charset="0"/>
                <a:ea typeface="Mistral" charset="0"/>
                <a:cs typeface="Mistral" charset="0"/>
              </a:rPr>
              <a:t> THE STATEMENT WILL STILL BE CONSIDERED DEFAMATORY IF PEOPLE COULD REASONABLY CONCLUDE THAT THE STATEMENT IS ABOUT THE PLAINTIFF. </a:t>
            </a:r>
          </a:p>
          <a:p>
            <a:endParaRPr lang="en-US" sz="1600" dirty="0" smtClean="0">
              <a:latin typeface="Mistral" charset="0"/>
              <a:ea typeface="Mistral" charset="0"/>
              <a:cs typeface="Mistral" charset="0"/>
            </a:endParaRPr>
          </a:p>
          <a:p>
            <a:r>
              <a:rPr lang="en-US" sz="1600" dirty="0" smtClean="0">
                <a:solidFill>
                  <a:srgbClr val="FF0000"/>
                </a:solidFill>
                <a:latin typeface="Mistral" charset="0"/>
                <a:ea typeface="Mistral" charset="0"/>
                <a:cs typeface="Mistral" charset="0"/>
              </a:rPr>
              <a:t>X</a:t>
            </a:r>
            <a:r>
              <a:rPr lang="en-US" sz="1600" dirty="0" smtClean="0">
                <a:latin typeface="Mistral" charset="0"/>
                <a:ea typeface="Mistral" charset="0"/>
                <a:cs typeface="Mistral" charset="0"/>
              </a:rPr>
              <a:t> FOR INSTANCE, IF A NEWSPAPER ARTICLE READS ‘THE THIRD RUNNER-UP IN THE 2017 MISS UNIVERSE COMPETITION SMELLS LIKE CABBAGE’, BUT DOES NOT SPECIFICALLY NAME THE WOMAN, IT MAY STILL BE CONSIDERED DEFAMATORY. </a:t>
            </a:r>
          </a:p>
          <a:p>
            <a:endParaRPr lang="en-US" sz="1600" dirty="0" smtClean="0">
              <a:latin typeface="Mistral" charset="0"/>
              <a:ea typeface="Mistral" charset="0"/>
              <a:cs typeface="Mistral" charset="0"/>
            </a:endParaRPr>
          </a:p>
          <a:p>
            <a:r>
              <a:rPr lang="en-US" sz="1600" dirty="0" smtClean="0">
                <a:solidFill>
                  <a:srgbClr val="FF0000"/>
                </a:solidFill>
                <a:latin typeface="Mistral" charset="0"/>
                <a:ea typeface="Mistral" charset="0"/>
                <a:cs typeface="Mistral" charset="0"/>
              </a:rPr>
              <a:t>X</a:t>
            </a:r>
            <a:r>
              <a:rPr lang="en-US" sz="1600" dirty="0" smtClean="0">
                <a:latin typeface="Mistral" charset="0"/>
                <a:ea typeface="Mistral" charset="0"/>
                <a:cs typeface="Mistral" charset="0"/>
              </a:rPr>
              <a:t> IN THIS EXAMPLE, IT WOULD BE VERY EASY FOR PEOPLE TO DISCOVER THE IDENTITY OF THE WOMAN USING THE INTERNET OR OTHER MEANS, AND THUS IT CAN BE DEEMED TO HAVE REFERRED TO THE PLAINTIFF. </a:t>
            </a:r>
            <a:endParaRPr lang="en-US" sz="1600" dirty="0">
              <a:latin typeface="Mistral" charset="0"/>
              <a:ea typeface="Mistral" charset="0"/>
              <a:cs typeface="Mistral"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0565" y="1705246"/>
            <a:ext cx="457509" cy="970626"/>
          </a:xfrm>
          <a:prstGeom prst="rect">
            <a:avLst/>
          </a:prstGeom>
        </p:spPr>
      </p:pic>
      <p:sp>
        <p:nvSpPr>
          <p:cNvPr id="6" name="TextBox 5"/>
          <p:cNvSpPr txBox="1"/>
          <p:nvPr/>
        </p:nvSpPr>
        <p:spPr>
          <a:xfrm>
            <a:off x="6726476" y="726510"/>
            <a:ext cx="1989549" cy="1077218"/>
          </a:xfrm>
          <a:prstGeom prst="rect">
            <a:avLst/>
          </a:prstGeom>
          <a:noFill/>
        </p:spPr>
        <p:txBody>
          <a:bodyPr wrap="square" rtlCol="0">
            <a:spAutoFit/>
          </a:bodyPr>
          <a:lstStyle/>
          <a:p>
            <a:pPr algn="ctr"/>
            <a:r>
              <a:rPr lang="en-AU" sz="1600" b="1" dirty="0" smtClean="0">
                <a:latin typeface="Mistral" charset="0"/>
                <a:ea typeface="Mistral" charset="0"/>
                <a:cs typeface="Mistral" charset="0"/>
              </a:rPr>
              <a:t>BEAUTY </a:t>
            </a:r>
          </a:p>
          <a:p>
            <a:pPr algn="ctr"/>
            <a:r>
              <a:rPr lang="en-AU" sz="1600" b="1" dirty="0" smtClean="0">
                <a:latin typeface="Mistral" charset="0"/>
                <a:ea typeface="Mistral" charset="0"/>
                <a:cs typeface="Mistral" charset="0"/>
              </a:rPr>
              <a:t>OR </a:t>
            </a:r>
          </a:p>
          <a:p>
            <a:pPr algn="ctr"/>
            <a:r>
              <a:rPr lang="en-AU" sz="1600" b="1" dirty="0" smtClean="0">
                <a:latin typeface="Mistral" charset="0"/>
                <a:ea typeface="Mistral" charset="0"/>
                <a:cs typeface="Mistral" charset="0"/>
              </a:rPr>
              <a:t>BRASSICACEAE?</a:t>
            </a:r>
          </a:p>
          <a:p>
            <a:pPr algn="ctr"/>
            <a:endParaRPr lang="en-AU" sz="1600" b="1" dirty="0">
              <a:latin typeface="Britannic Bold" charset="0"/>
              <a:ea typeface="Britannic Bold" charset="0"/>
              <a:cs typeface="Britannic Bold" charset="0"/>
            </a:endParaRPr>
          </a:p>
        </p:txBody>
      </p:sp>
    </p:spTree>
    <p:extLst>
      <p:ext uri="{BB962C8B-B14F-4D97-AF65-F5344CB8AC3E}">
        <p14:creationId xmlns:p14="http://schemas.microsoft.com/office/powerpoint/2010/main" val="604329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rtl="0">
              <a:spcBef>
                <a:spcPts val="0"/>
              </a:spcBef>
              <a:buNone/>
            </a:pPr>
            <a:fld id="{00000000-1234-1234-1234-123412341234}" type="slidenum">
              <a:rPr lang="en" smtClean="0"/>
              <a:t>8</a:t>
            </a:fld>
            <a:endParaRPr lang="en"/>
          </a:p>
        </p:txBody>
      </p:sp>
      <p:sp>
        <p:nvSpPr>
          <p:cNvPr id="3" name="TextBox 2"/>
          <p:cNvSpPr txBox="1"/>
          <p:nvPr/>
        </p:nvSpPr>
        <p:spPr>
          <a:xfrm>
            <a:off x="1592514" y="751562"/>
            <a:ext cx="2601994" cy="615553"/>
          </a:xfrm>
          <a:prstGeom prst="rect">
            <a:avLst/>
          </a:prstGeom>
          <a:noFill/>
        </p:spPr>
        <p:txBody>
          <a:bodyPr wrap="none" rtlCol="0">
            <a:spAutoFit/>
          </a:bodyPr>
          <a:lstStyle/>
          <a:p>
            <a:r>
              <a:rPr lang="en-US" sz="2000" b="1" i="1" dirty="0" smtClean="0">
                <a:latin typeface="Mistral" charset="0"/>
                <a:ea typeface="Mistral" charset="0"/>
                <a:cs typeface="Mistral" charset="0"/>
              </a:rPr>
              <a:t>DEFENCES TO DEFAMATION </a:t>
            </a:r>
            <a:endParaRPr lang="en-US" sz="2000" b="1" dirty="0" smtClean="0">
              <a:latin typeface="Mistral" charset="0"/>
              <a:ea typeface="Mistral" charset="0"/>
              <a:cs typeface="Mistral" charset="0"/>
            </a:endParaRPr>
          </a:p>
          <a:p>
            <a:endParaRPr lang="en-US" dirty="0"/>
          </a:p>
        </p:txBody>
      </p:sp>
      <p:sp>
        <p:nvSpPr>
          <p:cNvPr id="4" name="TextBox 3"/>
          <p:cNvSpPr txBox="1"/>
          <p:nvPr/>
        </p:nvSpPr>
        <p:spPr>
          <a:xfrm>
            <a:off x="1039660" y="1488142"/>
            <a:ext cx="3707703" cy="2308324"/>
          </a:xfrm>
          <a:prstGeom prst="rect">
            <a:avLst/>
          </a:prstGeom>
          <a:noFill/>
        </p:spPr>
        <p:txBody>
          <a:bodyPr wrap="square" rtlCol="0">
            <a:spAutoFit/>
          </a:bodyPr>
          <a:lstStyle/>
          <a:p>
            <a:pPr algn="ctr"/>
            <a:r>
              <a:rPr lang="en-AU" sz="1600" dirty="0" smtClean="0">
                <a:solidFill>
                  <a:srgbClr val="FF0000"/>
                </a:solidFill>
                <a:latin typeface="Mistral" charset="0"/>
                <a:ea typeface="Mistral" charset="0"/>
                <a:cs typeface="Mistral" charset="0"/>
              </a:rPr>
              <a:t>X </a:t>
            </a:r>
            <a:r>
              <a:rPr lang="en-AU" sz="1600" dirty="0" smtClean="0">
                <a:latin typeface="Mistral" charset="0"/>
                <a:ea typeface="Mistral" charset="0"/>
                <a:cs typeface="Mistral" charset="0"/>
              </a:rPr>
              <a:t>PUBLIC DOCUMENTS</a:t>
            </a:r>
            <a:endParaRPr lang="en-AU" sz="1600" dirty="0">
              <a:latin typeface="Mistral" charset="0"/>
              <a:ea typeface="Mistral" charset="0"/>
              <a:cs typeface="Mistral" charset="0"/>
            </a:endParaRPr>
          </a:p>
          <a:p>
            <a:pPr algn="ctr"/>
            <a:r>
              <a:rPr lang="en-AU" sz="1600" dirty="0" smtClean="0">
                <a:solidFill>
                  <a:srgbClr val="FF0000"/>
                </a:solidFill>
                <a:latin typeface="Mistral" charset="0"/>
                <a:ea typeface="Mistral" charset="0"/>
                <a:cs typeface="Mistral" charset="0"/>
              </a:rPr>
              <a:t>X </a:t>
            </a:r>
            <a:r>
              <a:rPr lang="en-AU" sz="1600" dirty="0" smtClean="0">
                <a:latin typeface="Mistral" charset="0"/>
                <a:ea typeface="Mistral" charset="0"/>
                <a:cs typeface="Mistral" charset="0"/>
              </a:rPr>
              <a:t>INNOCENT DISSEMINATION</a:t>
            </a:r>
            <a:endParaRPr lang="en-AU" sz="1600" dirty="0">
              <a:latin typeface="Mistral" charset="0"/>
              <a:ea typeface="Mistral" charset="0"/>
              <a:cs typeface="Mistral" charset="0"/>
            </a:endParaRPr>
          </a:p>
          <a:p>
            <a:pPr algn="ctr"/>
            <a:r>
              <a:rPr lang="en-AU" sz="1600" dirty="0" smtClean="0">
                <a:solidFill>
                  <a:srgbClr val="FF0000"/>
                </a:solidFill>
                <a:latin typeface="Mistral" charset="0"/>
                <a:ea typeface="Mistral" charset="0"/>
                <a:cs typeface="Mistral" charset="0"/>
              </a:rPr>
              <a:t>X </a:t>
            </a:r>
            <a:r>
              <a:rPr lang="en-AU" sz="1600" dirty="0" smtClean="0">
                <a:latin typeface="Mistral" charset="0"/>
                <a:ea typeface="Mistral" charset="0"/>
                <a:cs typeface="Mistral" charset="0"/>
              </a:rPr>
              <a:t>ABSOLUTE PRIVLEGE</a:t>
            </a:r>
          </a:p>
          <a:p>
            <a:pPr algn="ctr"/>
            <a:r>
              <a:rPr lang="en-AU" sz="1600" dirty="0" smtClean="0">
                <a:solidFill>
                  <a:srgbClr val="FF0000"/>
                </a:solidFill>
                <a:latin typeface="Mistral" charset="0"/>
                <a:ea typeface="Mistral" charset="0"/>
                <a:cs typeface="Mistral" charset="0"/>
              </a:rPr>
              <a:t>X</a:t>
            </a:r>
            <a:r>
              <a:rPr lang="en-AU" sz="1600" dirty="0" smtClean="0">
                <a:latin typeface="Mistral" charset="0"/>
                <a:ea typeface="Mistral" charset="0"/>
                <a:cs typeface="Mistral" charset="0"/>
              </a:rPr>
              <a:t> QUALIFIED PRIVLEGE</a:t>
            </a:r>
          </a:p>
          <a:p>
            <a:pPr algn="ctr"/>
            <a:r>
              <a:rPr lang="en-AU" sz="1600" dirty="0" smtClean="0">
                <a:solidFill>
                  <a:srgbClr val="FF0000"/>
                </a:solidFill>
                <a:latin typeface="Mistral" charset="0"/>
                <a:ea typeface="Mistral" charset="0"/>
                <a:cs typeface="Mistral" charset="0"/>
              </a:rPr>
              <a:t>X </a:t>
            </a:r>
            <a:r>
              <a:rPr lang="en-AU" sz="1600" dirty="0" smtClean="0">
                <a:latin typeface="Mistral" charset="0"/>
                <a:ea typeface="Mistral" charset="0"/>
                <a:cs typeface="Mistral" charset="0"/>
              </a:rPr>
              <a:t>JUSTIFICTION </a:t>
            </a:r>
            <a:r>
              <a:rPr lang="mr-IN" sz="1600" dirty="0" smtClean="0">
                <a:latin typeface="Mistral" charset="0"/>
                <a:ea typeface="Mistral" charset="0"/>
                <a:cs typeface="Mistral" charset="0"/>
              </a:rPr>
              <a:t>–</a:t>
            </a:r>
            <a:r>
              <a:rPr lang="en-AU" sz="1600" dirty="0" smtClean="0">
                <a:latin typeface="Mistral" charset="0"/>
                <a:ea typeface="Mistral" charset="0"/>
                <a:cs typeface="Mistral" charset="0"/>
              </a:rPr>
              <a:t> TRUTH</a:t>
            </a:r>
          </a:p>
          <a:p>
            <a:pPr algn="ctr"/>
            <a:r>
              <a:rPr lang="en-AU" sz="1600" dirty="0" smtClean="0">
                <a:solidFill>
                  <a:srgbClr val="FF0000"/>
                </a:solidFill>
                <a:latin typeface="Mistral" charset="0"/>
                <a:ea typeface="Mistral" charset="0"/>
                <a:cs typeface="Mistral" charset="0"/>
              </a:rPr>
              <a:t>X</a:t>
            </a:r>
            <a:r>
              <a:rPr lang="en-AU" sz="1600" dirty="0" smtClean="0">
                <a:latin typeface="Mistral" charset="0"/>
                <a:ea typeface="Mistral" charset="0"/>
                <a:cs typeface="Mistral" charset="0"/>
              </a:rPr>
              <a:t> TRIVIALITY</a:t>
            </a:r>
          </a:p>
          <a:p>
            <a:pPr algn="ctr"/>
            <a:r>
              <a:rPr lang="en-AU" sz="1600" dirty="0" smtClean="0">
                <a:solidFill>
                  <a:srgbClr val="FF0000"/>
                </a:solidFill>
                <a:latin typeface="Mistral" charset="0"/>
                <a:ea typeface="Mistral" charset="0"/>
                <a:cs typeface="Mistral" charset="0"/>
              </a:rPr>
              <a:t>X</a:t>
            </a:r>
            <a:r>
              <a:rPr lang="en-AU" sz="1600" dirty="0" smtClean="0">
                <a:latin typeface="Mistral" charset="0"/>
                <a:ea typeface="Mistral" charset="0"/>
                <a:cs typeface="Mistral" charset="0"/>
              </a:rPr>
              <a:t> CONTEXTUAL TRUTH</a:t>
            </a:r>
          </a:p>
          <a:p>
            <a:pPr algn="ctr"/>
            <a:r>
              <a:rPr lang="en-AU" sz="1600" dirty="0" smtClean="0">
                <a:solidFill>
                  <a:srgbClr val="FF0000"/>
                </a:solidFill>
                <a:latin typeface="Mistral" charset="0"/>
                <a:ea typeface="Mistral" charset="0"/>
                <a:cs typeface="Mistral" charset="0"/>
              </a:rPr>
              <a:t>X</a:t>
            </a:r>
            <a:r>
              <a:rPr lang="en-AU" sz="1600" dirty="0" smtClean="0">
                <a:latin typeface="Mistral" charset="0"/>
                <a:ea typeface="Mistral" charset="0"/>
                <a:cs typeface="Mistral" charset="0"/>
              </a:rPr>
              <a:t> HONEST OPINION</a:t>
            </a:r>
          </a:p>
          <a:p>
            <a:pPr algn="ctr"/>
            <a:r>
              <a:rPr lang="en-AU" sz="1600" dirty="0" smtClean="0">
                <a:solidFill>
                  <a:srgbClr val="FF0000"/>
                </a:solidFill>
                <a:latin typeface="Mistral" charset="0"/>
                <a:ea typeface="Mistral" charset="0"/>
                <a:cs typeface="Mistral" charset="0"/>
              </a:rPr>
              <a:t>X</a:t>
            </a:r>
            <a:r>
              <a:rPr lang="en-AU" sz="1600" dirty="0" smtClean="0">
                <a:latin typeface="Mistral" charset="0"/>
                <a:ea typeface="Mistral" charset="0"/>
                <a:cs typeface="Mistral" charset="0"/>
              </a:rPr>
              <a:t> FAIR REPORTING</a:t>
            </a:r>
            <a:endParaRPr lang="en-AU" sz="1600" dirty="0">
              <a:latin typeface="Mistral" charset="0"/>
              <a:ea typeface="Mistral" charset="0"/>
              <a:cs typeface="Mistr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5433" y="2315813"/>
            <a:ext cx="1406994" cy="1406994"/>
          </a:xfrm>
          <a:prstGeom prst="rect">
            <a:avLst/>
          </a:prstGeom>
        </p:spPr>
      </p:pic>
      <p:sp>
        <p:nvSpPr>
          <p:cNvPr id="6" name="Oval Callout 5"/>
          <p:cNvSpPr/>
          <p:nvPr/>
        </p:nvSpPr>
        <p:spPr>
          <a:xfrm>
            <a:off x="6693497" y="1059338"/>
            <a:ext cx="1674000" cy="1432560"/>
          </a:xfrm>
          <a:prstGeom prst="wedgeEllipse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bg1"/>
                </a:solidFill>
                <a:latin typeface="Mistral" charset="0"/>
                <a:ea typeface="Mistral" charset="0"/>
                <a:cs typeface="Mistral" charset="0"/>
              </a:rPr>
              <a:t>CASE </a:t>
            </a:r>
            <a:r>
              <a:rPr lang="en-AU" sz="2000" dirty="0" smtClean="0">
                <a:solidFill>
                  <a:schemeClr val="bg1"/>
                </a:solidFill>
                <a:latin typeface="Mistral" charset="0"/>
                <a:ea typeface="Mistral" charset="0"/>
                <a:cs typeface="Mistral" charset="0"/>
              </a:rPr>
              <a:t>DISSMISSED</a:t>
            </a:r>
            <a:endParaRPr lang="en-AU" sz="2000" dirty="0">
              <a:solidFill>
                <a:schemeClr val="bg1"/>
              </a:solidFill>
              <a:latin typeface="Mistral" charset="0"/>
              <a:ea typeface="Mistral" charset="0"/>
              <a:cs typeface="Mistral" charset="0"/>
            </a:endParaRPr>
          </a:p>
          <a:p>
            <a:pPr algn="ctr"/>
            <a:endParaRPr lang="en-AU" sz="2000" dirty="0"/>
          </a:p>
        </p:txBody>
      </p:sp>
    </p:spTree>
    <p:extLst>
      <p:ext uri="{BB962C8B-B14F-4D97-AF65-F5344CB8AC3E}">
        <p14:creationId xmlns:p14="http://schemas.microsoft.com/office/powerpoint/2010/main" val="1235144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23082" y="1334126"/>
            <a:ext cx="3117954" cy="2308324"/>
          </a:xfrm>
          <a:prstGeom prst="rect">
            <a:avLst/>
          </a:prstGeom>
          <a:noFill/>
        </p:spPr>
        <p:txBody>
          <a:bodyPr wrap="square" rtlCol="0">
            <a:spAutoFit/>
          </a:bodyPr>
          <a:lstStyle/>
          <a:p>
            <a:pPr algn="ctr"/>
            <a:r>
              <a:rPr lang="en-AU" sz="2400" dirty="0" smtClean="0">
                <a:latin typeface="Mistral" charset="0"/>
                <a:ea typeface="Mistral" charset="0"/>
                <a:cs typeface="Mistral" charset="0"/>
              </a:rPr>
              <a:t>IF YOU DON</a:t>
            </a:r>
            <a:r>
              <a:rPr lang="mr-IN" sz="2400" dirty="0" smtClean="0">
                <a:latin typeface="Mistral" charset="0"/>
                <a:ea typeface="Mistral" charset="0"/>
                <a:cs typeface="Mistral" charset="0"/>
              </a:rPr>
              <a:t>’</a:t>
            </a:r>
            <a:r>
              <a:rPr lang="en-AU" sz="2400" dirty="0" smtClean="0">
                <a:latin typeface="Mistral" charset="0"/>
                <a:ea typeface="Mistral" charset="0"/>
                <a:cs typeface="Mistral" charset="0"/>
              </a:rPr>
              <a:t>T THROW MUD YOU CANT BE SUED FOR DEFEMATION </a:t>
            </a:r>
          </a:p>
          <a:p>
            <a:pPr algn="ctr"/>
            <a:endParaRPr lang="en-AU" sz="2400" dirty="0">
              <a:latin typeface="Mistral" charset="0"/>
              <a:ea typeface="Mistral" charset="0"/>
              <a:cs typeface="Mistral" charset="0"/>
            </a:endParaRPr>
          </a:p>
          <a:p>
            <a:pPr algn="ctr"/>
            <a:r>
              <a:rPr lang="en-AU" sz="2400" dirty="0" smtClean="0">
                <a:latin typeface="Mistral" charset="0"/>
                <a:ea typeface="Mistral" charset="0"/>
                <a:cs typeface="Mistral" charset="0"/>
              </a:rPr>
              <a:t>SO BE KIND TO </a:t>
            </a:r>
          </a:p>
          <a:p>
            <a:pPr algn="ctr"/>
            <a:r>
              <a:rPr lang="en-AU" sz="2400" dirty="0" smtClean="0">
                <a:latin typeface="Mistral" charset="0"/>
                <a:ea typeface="Mistral" charset="0"/>
                <a:cs typeface="Mistral" charset="0"/>
              </a:rPr>
              <a:t>ONE ANOTHER </a:t>
            </a:r>
            <a:endParaRPr lang="en-AU" sz="2400" dirty="0">
              <a:latin typeface="Mistral" charset="0"/>
              <a:ea typeface="Mistral" charset="0"/>
              <a:cs typeface="Mistral" charset="0"/>
            </a:endParaRPr>
          </a:p>
        </p:txBody>
      </p:sp>
    </p:spTree>
    <p:extLst>
      <p:ext uri="{BB962C8B-B14F-4D97-AF65-F5344CB8AC3E}">
        <p14:creationId xmlns:p14="http://schemas.microsoft.com/office/powerpoint/2010/main" val="1032991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Jaqu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1236</TotalTime>
  <Words>530</Words>
  <Application>Microsoft Macintosh PowerPoint</Application>
  <PresentationFormat>On-screen Show (16:9)</PresentationFormat>
  <Paragraphs>66</Paragraphs>
  <Slides>9</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Britannic Bold</vt:lpstr>
      <vt:lpstr>Inconsolata</vt:lpstr>
      <vt:lpstr>Marker Felt Thin</vt:lpstr>
      <vt:lpstr>Mistral</vt:lpstr>
      <vt:lpstr>Pangolin</vt:lpstr>
      <vt:lpstr>Arial</vt:lpstr>
      <vt:lpstr>Jaques template</vt:lpstr>
      <vt:lpstr>PowerPoint Presentation</vt:lpstr>
      <vt:lpstr>DEFAMATION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Defamation</dc:title>
  <cp:lastModifiedBy>Robertson, Stephen M</cp:lastModifiedBy>
  <cp:revision>12</cp:revision>
  <dcterms:modified xsi:type="dcterms:W3CDTF">2017-11-12T23:01:02Z</dcterms:modified>
</cp:coreProperties>
</file>