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4" r:id="rId5"/>
    <p:sldId id="259" r:id="rId6"/>
    <p:sldId id="260" r:id="rId7"/>
    <p:sldId id="261" r:id="rId8"/>
    <p:sldId id="262" r:id="rId9"/>
    <p:sldId id="263" r:id="rId10"/>
    <p:sldId id="265" r:id="rId11"/>
    <p:sldId id="266"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8" d="100"/>
          <a:sy n="78" d="100"/>
        </p:scale>
        <p:origin x="-1872"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AU"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lang="en-US"/>
          </a:p>
        </p:txBody>
      </p:sp>
      <p:sp>
        <p:nvSpPr>
          <p:cNvPr id="4" name="Date Placeholder 3"/>
          <p:cNvSpPr>
            <a:spLocks noGrp="1"/>
          </p:cNvSpPr>
          <p:nvPr>
            <p:ph type="dt" sz="half" idx="10"/>
          </p:nvPr>
        </p:nvSpPr>
        <p:spPr/>
        <p:txBody>
          <a:bodyPr/>
          <a:lstStyle/>
          <a:p>
            <a:fld id="{AB85D61C-B8A3-AE43-87E2-812D786A08F6}" type="datetimeFigureOut">
              <a:rPr lang="en-US" smtClean="0"/>
              <a:t>13/3/17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0AEE18-6352-7A40-926F-26E96085DFED}" type="slidenum">
              <a:rPr lang="en-US" smtClean="0"/>
              <a:t>‹#›</a:t>
            </a:fld>
            <a:endParaRPr lang="en-US"/>
          </a:p>
        </p:txBody>
      </p:sp>
    </p:spTree>
    <p:extLst>
      <p:ext uri="{BB962C8B-B14F-4D97-AF65-F5344CB8AC3E}">
        <p14:creationId xmlns:p14="http://schemas.microsoft.com/office/powerpoint/2010/main" val="1121089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AB85D61C-B8A3-AE43-87E2-812D786A08F6}" type="datetimeFigureOut">
              <a:rPr lang="en-US" smtClean="0"/>
              <a:t>13/3/17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0AEE18-6352-7A40-926F-26E96085DFED}" type="slidenum">
              <a:rPr lang="en-US" smtClean="0"/>
              <a:t>‹#›</a:t>
            </a:fld>
            <a:endParaRPr lang="en-US"/>
          </a:p>
        </p:txBody>
      </p:sp>
    </p:spTree>
    <p:extLst>
      <p:ext uri="{BB962C8B-B14F-4D97-AF65-F5344CB8AC3E}">
        <p14:creationId xmlns:p14="http://schemas.microsoft.com/office/powerpoint/2010/main" val="3009390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AB85D61C-B8A3-AE43-87E2-812D786A08F6}" type="datetimeFigureOut">
              <a:rPr lang="en-US" smtClean="0"/>
              <a:t>13/3/17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0AEE18-6352-7A40-926F-26E96085DFED}" type="slidenum">
              <a:rPr lang="en-US" smtClean="0"/>
              <a:t>‹#›</a:t>
            </a:fld>
            <a:endParaRPr lang="en-US"/>
          </a:p>
        </p:txBody>
      </p:sp>
    </p:spTree>
    <p:extLst>
      <p:ext uri="{BB962C8B-B14F-4D97-AF65-F5344CB8AC3E}">
        <p14:creationId xmlns:p14="http://schemas.microsoft.com/office/powerpoint/2010/main" val="4150739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AB85D61C-B8A3-AE43-87E2-812D786A08F6}" type="datetimeFigureOut">
              <a:rPr lang="en-US" smtClean="0"/>
              <a:t>13/3/17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0AEE18-6352-7A40-926F-26E96085DFED}" type="slidenum">
              <a:rPr lang="en-US" smtClean="0"/>
              <a:t>‹#›</a:t>
            </a:fld>
            <a:endParaRPr lang="en-US"/>
          </a:p>
        </p:txBody>
      </p:sp>
    </p:spTree>
    <p:extLst>
      <p:ext uri="{BB962C8B-B14F-4D97-AF65-F5344CB8AC3E}">
        <p14:creationId xmlns:p14="http://schemas.microsoft.com/office/powerpoint/2010/main" val="2191381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fld id="{AB85D61C-B8A3-AE43-87E2-812D786A08F6}" type="datetimeFigureOut">
              <a:rPr lang="en-US" smtClean="0"/>
              <a:t>13/3/17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0AEE18-6352-7A40-926F-26E96085DFED}" type="slidenum">
              <a:rPr lang="en-US" smtClean="0"/>
              <a:t>‹#›</a:t>
            </a:fld>
            <a:endParaRPr lang="en-US"/>
          </a:p>
        </p:txBody>
      </p:sp>
    </p:spTree>
    <p:extLst>
      <p:ext uri="{BB962C8B-B14F-4D97-AF65-F5344CB8AC3E}">
        <p14:creationId xmlns:p14="http://schemas.microsoft.com/office/powerpoint/2010/main" val="2006563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Date Placeholder 4"/>
          <p:cNvSpPr>
            <a:spLocks noGrp="1"/>
          </p:cNvSpPr>
          <p:nvPr>
            <p:ph type="dt" sz="half" idx="10"/>
          </p:nvPr>
        </p:nvSpPr>
        <p:spPr/>
        <p:txBody>
          <a:bodyPr/>
          <a:lstStyle/>
          <a:p>
            <a:fld id="{AB85D61C-B8A3-AE43-87E2-812D786A08F6}" type="datetimeFigureOut">
              <a:rPr lang="en-US" smtClean="0"/>
              <a:t>13/3/17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0AEE18-6352-7A40-926F-26E96085DFED}" type="slidenum">
              <a:rPr lang="en-US" smtClean="0"/>
              <a:t>‹#›</a:t>
            </a:fld>
            <a:endParaRPr lang="en-US"/>
          </a:p>
        </p:txBody>
      </p:sp>
    </p:spTree>
    <p:extLst>
      <p:ext uri="{BB962C8B-B14F-4D97-AF65-F5344CB8AC3E}">
        <p14:creationId xmlns:p14="http://schemas.microsoft.com/office/powerpoint/2010/main" val="2458208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7" name="Date Placeholder 6"/>
          <p:cNvSpPr>
            <a:spLocks noGrp="1"/>
          </p:cNvSpPr>
          <p:nvPr>
            <p:ph type="dt" sz="half" idx="10"/>
          </p:nvPr>
        </p:nvSpPr>
        <p:spPr/>
        <p:txBody>
          <a:bodyPr/>
          <a:lstStyle/>
          <a:p>
            <a:fld id="{AB85D61C-B8A3-AE43-87E2-812D786A08F6}" type="datetimeFigureOut">
              <a:rPr lang="en-US" smtClean="0"/>
              <a:t>13/3/17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0AEE18-6352-7A40-926F-26E96085DFED}" type="slidenum">
              <a:rPr lang="en-US" smtClean="0"/>
              <a:t>‹#›</a:t>
            </a:fld>
            <a:endParaRPr lang="en-US"/>
          </a:p>
        </p:txBody>
      </p:sp>
    </p:spTree>
    <p:extLst>
      <p:ext uri="{BB962C8B-B14F-4D97-AF65-F5344CB8AC3E}">
        <p14:creationId xmlns:p14="http://schemas.microsoft.com/office/powerpoint/2010/main" val="2041119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Date Placeholder 2"/>
          <p:cNvSpPr>
            <a:spLocks noGrp="1"/>
          </p:cNvSpPr>
          <p:nvPr>
            <p:ph type="dt" sz="half" idx="10"/>
          </p:nvPr>
        </p:nvSpPr>
        <p:spPr/>
        <p:txBody>
          <a:bodyPr/>
          <a:lstStyle/>
          <a:p>
            <a:fld id="{AB85D61C-B8A3-AE43-87E2-812D786A08F6}" type="datetimeFigureOut">
              <a:rPr lang="en-US" smtClean="0"/>
              <a:t>13/3/17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0AEE18-6352-7A40-926F-26E96085DFED}" type="slidenum">
              <a:rPr lang="en-US" smtClean="0"/>
              <a:t>‹#›</a:t>
            </a:fld>
            <a:endParaRPr lang="en-US"/>
          </a:p>
        </p:txBody>
      </p:sp>
    </p:spTree>
    <p:extLst>
      <p:ext uri="{BB962C8B-B14F-4D97-AF65-F5344CB8AC3E}">
        <p14:creationId xmlns:p14="http://schemas.microsoft.com/office/powerpoint/2010/main" val="2323631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85D61C-B8A3-AE43-87E2-812D786A08F6}" type="datetimeFigureOut">
              <a:rPr lang="en-US" smtClean="0"/>
              <a:t>13/3/17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0AEE18-6352-7A40-926F-26E96085DFED}" type="slidenum">
              <a:rPr lang="en-US" smtClean="0"/>
              <a:t>‹#›</a:t>
            </a:fld>
            <a:endParaRPr lang="en-US"/>
          </a:p>
        </p:txBody>
      </p:sp>
    </p:spTree>
    <p:extLst>
      <p:ext uri="{BB962C8B-B14F-4D97-AF65-F5344CB8AC3E}">
        <p14:creationId xmlns:p14="http://schemas.microsoft.com/office/powerpoint/2010/main" val="2324348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AB85D61C-B8A3-AE43-87E2-812D786A08F6}" type="datetimeFigureOut">
              <a:rPr lang="en-US" smtClean="0"/>
              <a:t>13/3/17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0AEE18-6352-7A40-926F-26E96085DFED}" type="slidenum">
              <a:rPr lang="en-US" smtClean="0"/>
              <a:t>‹#›</a:t>
            </a:fld>
            <a:endParaRPr lang="en-US"/>
          </a:p>
        </p:txBody>
      </p:sp>
    </p:spTree>
    <p:extLst>
      <p:ext uri="{BB962C8B-B14F-4D97-AF65-F5344CB8AC3E}">
        <p14:creationId xmlns:p14="http://schemas.microsoft.com/office/powerpoint/2010/main" val="10376153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AB85D61C-B8A3-AE43-87E2-812D786A08F6}" type="datetimeFigureOut">
              <a:rPr lang="en-US" smtClean="0"/>
              <a:t>13/3/17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0AEE18-6352-7A40-926F-26E96085DFED}" type="slidenum">
              <a:rPr lang="en-US" smtClean="0"/>
              <a:t>‹#›</a:t>
            </a:fld>
            <a:endParaRPr lang="en-US"/>
          </a:p>
        </p:txBody>
      </p:sp>
    </p:spTree>
    <p:extLst>
      <p:ext uri="{BB962C8B-B14F-4D97-AF65-F5344CB8AC3E}">
        <p14:creationId xmlns:p14="http://schemas.microsoft.com/office/powerpoint/2010/main" val="371325582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AU"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85D61C-B8A3-AE43-87E2-812D786A08F6}" type="datetimeFigureOut">
              <a:rPr lang="en-US" smtClean="0"/>
              <a:t>13/3/17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0AEE18-6352-7A40-926F-26E96085DFED}" type="slidenum">
              <a:rPr lang="en-US" smtClean="0"/>
              <a:t>‹#›</a:t>
            </a:fld>
            <a:endParaRPr lang="en-US"/>
          </a:p>
        </p:txBody>
      </p:sp>
    </p:spTree>
    <p:extLst>
      <p:ext uri="{BB962C8B-B14F-4D97-AF65-F5344CB8AC3E}">
        <p14:creationId xmlns:p14="http://schemas.microsoft.com/office/powerpoint/2010/main" val="22872315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7.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jpg"/><Relationship Id="rId5" Type="http://schemas.openxmlformats.org/officeDocument/2006/relationships/image" Target="../media/image5.png"/><Relationship Id="rId6" Type="http://schemas.openxmlformats.org/officeDocument/2006/relationships/image" Target="../media/image6.pn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4" Type="http://schemas.openxmlformats.org/officeDocument/2006/relationships/image" Target="../media/image6.png"/><Relationship Id="rId1" Type="http://schemas.openxmlformats.org/officeDocument/2006/relationships/slideLayout" Target="../slideLayouts/slideLayout7.xml"/><Relationship Id="rId2" Type="http://schemas.openxmlformats.org/officeDocument/2006/relationships/image" Target="../media/image7.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jpg"/><Relationship Id="rId3" Type="http://schemas.openxmlformats.org/officeDocument/2006/relationships/image" Target="../media/image8.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9.jpg"/><Relationship Id="rId3" Type="http://schemas.openxmlformats.org/officeDocument/2006/relationships/image" Target="../media/image10.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2.png"/><Relationship Id="rId3" Type="http://schemas.microsoft.com/office/2007/relationships/hdphoto" Target="../media/hdphoto1.wdp"/></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3.png"/><Relationship Id="rId3" Type="http://schemas.openxmlformats.org/officeDocument/2006/relationships/image" Target="../media/image1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oddess-512.png"/>
          <p:cNvPicPr>
            <a:picLocks noChangeAspect="1"/>
          </p:cNvPicPr>
          <p:nvPr/>
        </p:nvPicPr>
        <p:blipFill>
          <a:blip r:embed="rId2">
            <a:alphaModFix amt="16000"/>
            <a:extLst>
              <a:ext uri="{28A0092B-C50C-407E-A947-70E740481C1C}">
                <a14:useLocalDpi xmlns:a14="http://schemas.microsoft.com/office/drawing/2010/main" val="0"/>
              </a:ext>
            </a:extLst>
          </a:blip>
          <a:stretch>
            <a:fillRect/>
          </a:stretch>
        </p:blipFill>
        <p:spPr>
          <a:xfrm>
            <a:off x="1320800" y="177800"/>
            <a:ext cx="6502400" cy="6502400"/>
          </a:xfrm>
          <a:prstGeom prst="rect">
            <a:avLst/>
          </a:prstGeom>
        </p:spPr>
      </p:pic>
      <p:sp>
        <p:nvSpPr>
          <p:cNvPr id="2" name="Title 1"/>
          <p:cNvSpPr>
            <a:spLocks noGrp="1"/>
          </p:cNvSpPr>
          <p:nvPr>
            <p:ph type="ctrTitle"/>
          </p:nvPr>
        </p:nvSpPr>
        <p:spPr>
          <a:xfrm>
            <a:off x="659770" y="2704457"/>
            <a:ext cx="7772400" cy="1470025"/>
          </a:xfrm>
        </p:spPr>
        <p:txBody>
          <a:bodyPr>
            <a:noAutofit/>
          </a:bodyPr>
          <a:lstStyle/>
          <a:p>
            <a:r>
              <a:rPr lang="en-US" sz="6600" b="1" dirty="0" smtClean="0">
                <a:latin typeface="American Typewriter"/>
                <a:cs typeface="American Typewriter"/>
              </a:rPr>
              <a:t>DEFENCES TO CRIME </a:t>
            </a:r>
            <a:endParaRPr lang="en-US" sz="6600" b="1" dirty="0">
              <a:latin typeface="American Typewriter"/>
              <a:cs typeface="American Typewriter"/>
            </a:endParaRPr>
          </a:p>
        </p:txBody>
      </p:sp>
    </p:spTree>
    <p:extLst>
      <p:ext uri="{BB962C8B-B14F-4D97-AF65-F5344CB8AC3E}">
        <p14:creationId xmlns:p14="http://schemas.microsoft.com/office/powerpoint/2010/main" val="36570050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31401" y="321734"/>
            <a:ext cx="4501689" cy="1015663"/>
          </a:xfrm>
          <a:prstGeom prst="rect">
            <a:avLst/>
          </a:prstGeom>
          <a:noFill/>
        </p:spPr>
        <p:txBody>
          <a:bodyPr wrap="none" rtlCol="0">
            <a:spAutoFit/>
          </a:bodyPr>
          <a:lstStyle/>
          <a:p>
            <a:pPr algn="ctr"/>
            <a:r>
              <a:rPr lang="en-US" sz="6000" b="1" dirty="0" smtClean="0">
                <a:latin typeface="American Typewriter"/>
                <a:cs typeface="American Typewriter"/>
              </a:rPr>
              <a:t>ACCIDENT</a:t>
            </a:r>
            <a:endParaRPr lang="en-US" sz="6000" b="1" dirty="0">
              <a:latin typeface="American Typewriter"/>
              <a:cs typeface="American Typewriter"/>
            </a:endParaRPr>
          </a:p>
        </p:txBody>
      </p:sp>
      <p:pic>
        <p:nvPicPr>
          <p:cNvPr id="4" name="Picture 3" descr="1244688717437814446motorcycle-accident.svg.hi.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15732" y="1673111"/>
            <a:ext cx="2386753" cy="1185421"/>
          </a:xfrm>
          <a:prstGeom prst="rect">
            <a:avLst/>
          </a:prstGeom>
        </p:spPr>
      </p:pic>
      <p:sp>
        <p:nvSpPr>
          <p:cNvPr id="5" name="TextBox 4"/>
          <p:cNvSpPr txBox="1"/>
          <p:nvPr/>
        </p:nvSpPr>
        <p:spPr>
          <a:xfrm>
            <a:off x="839921" y="3623733"/>
            <a:ext cx="7321946" cy="2308324"/>
          </a:xfrm>
          <a:prstGeom prst="rect">
            <a:avLst/>
          </a:prstGeom>
          <a:noFill/>
        </p:spPr>
        <p:txBody>
          <a:bodyPr wrap="square" rtlCol="0">
            <a:spAutoFit/>
          </a:bodyPr>
          <a:lstStyle/>
          <a:p>
            <a:pPr marL="285750" indent="-285750" algn="ctr">
              <a:buFont typeface="Arial"/>
              <a:buChar char="•"/>
            </a:pPr>
            <a:r>
              <a:rPr lang="en-US" sz="2400" b="1" dirty="0" smtClean="0">
                <a:latin typeface="American Typewriter"/>
                <a:cs typeface="American Typewriter"/>
              </a:rPr>
              <a:t>Defense can be used when something happens beyond a persons control or as an unexpected result of a lawful act.</a:t>
            </a:r>
          </a:p>
          <a:p>
            <a:pPr marL="285750" indent="-285750" algn="ctr">
              <a:buFont typeface="Arial"/>
              <a:buChar char="•"/>
            </a:pPr>
            <a:r>
              <a:rPr lang="en-US" sz="2400" b="1" dirty="0" smtClean="0">
                <a:latin typeface="American Typewriter"/>
                <a:cs typeface="American Typewriter"/>
              </a:rPr>
              <a:t>If accepted it is because </a:t>
            </a:r>
            <a:r>
              <a:rPr lang="en-US" sz="2400" b="1" dirty="0" err="1" smtClean="0">
                <a:latin typeface="American Typewriter"/>
                <a:cs typeface="American Typewriter"/>
              </a:rPr>
              <a:t>mens</a:t>
            </a:r>
            <a:r>
              <a:rPr lang="en-US" sz="2400" b="1" dirty="0" smtClean="0">
                <a:latin typeface="American Typewriter"/>
                <a:cs typeface="American Typewriter"/>
              </a:rPr>
              <a:t> </a:t>
            </a:r>
            <a:r>
              <a:rPr lang="en-US" sz="2400" b="1" dirty="0" err="1" smtClean="0">
                <a:latin typeface="American Typewriter"/>
                <a:cs typeface="American Typewriter"/>
              </a:rPr>
              <a:t>rea</a:t>
            </a:r>
            <a:r>
              <a:rPr lang="en-US" sz="2400" b="1" dirty="0" smtClean="0">
                <a:latin typeface="American Typewriter"/>
                <a:cs typeface="American Typewriter"/>
              </a:rPr>
              <a:t> did not exist. </a:t>
            </a:r>
          </a:p>
          <a:p>
            <a:pPr algn="ctr"/>
            <a:endParaRPr lang="en-US" sz="2400" b="1" dirty="0">
              <a:latin typeface="American Typewriter"/>
              <a:cs typeface="American Typewriter"/>
            </a:endParaRPr>
          </a:p>
        </p:txBody>
      </p:sp>
    </p:spTree>
    <p:extLst>
      <p:ext uri="{BB962C8B-B14F-4D97-AF65-F5344CB8AC3E}">
        <p14:creationId xmlns:p14="http://schemas.microsoft.com/office/powerpoint/2010/main" val="213227086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69072" y="372702"/>
            <a:ext cx="4134922" cy="1015663"/>
          </a:xfrm>
          <a:prstGeom prst="rect">
            <a:avLst/>
          </a:prstGeom>
          <a:noFill/>
        </p:spPr>
        <p:txBody>
          <a:bodyPr wrap="none" rtlCol="0">
            <a:spAutoFit/>
          </a:bodyPr>
          <a:lstStyle/>
          <a:p>
            <a:r>
              <a:rPr lang="en-US" sz="6000" b="1" dirty="0" smtClean="0">
                <a:latin typeface="American Typewriter"/>
                <a:cs typeface="American Typewriter"/>
              </a:rPr>
              <a:t>CONSENT</a:t>
            </a:r>
            <a:endParaRPr lang="en-US" sz="6000" b="1" dirty="0">
              <a:latin typeface="American Typewriter"/>
              <a:cs typeface="American Typewriter"/>
            </a:endParaRPr>
          </a:p>
        </p:txBody>
      </p:sp>
      <p:sp>
        <p:nvSpPr>
          <p:cNvPr id="4" name="TextBox 3"/>
          <p:cNvSpPr txBox="1"/>
          <p:nvPr/>
        </p:nvSpPr>
        <p:spPr>
          <a:xfrm>
            <a:off x="943369" y="3979333"/>
            <a:ext cx="7062530" cy="2308324"/>
          </a:xfrm>
          <a:prstGeom prst="rect">
            <a:avLst/>
          </a:prstGeom>
          <a:noFill/>
        </p:spPr>
        <p:txBody>
          <a:bodyPr wrap="square" rtlCol="0">
            <a:spAutoFit/>
          </a:bodyPr>
          <a:lstStyle/>
          <a:p>
            <a:pPr marL="285750" indent="-285750" algn="ctr">
              <a:buFont typeface="Arial"/>
              <a:buChar char="•"/>
            </a:pPr>
            <a:r>
              <a:rPr lang="en-US" sz="2400" b="1" dirty="0" smtClean="0">
                <a:latin typeface="American Typewriter"/>
                <a:cs typeface="American Typewriter"/>
              </a:rPr>
              <a:t>Consent can only be used in very specific circumstances</a:t>
            </a:r>
          </a:p>
          <a:p>
            <a:pPr marL="285750" indent="-285750" algn="ctr">
              <a:buFont typeface="Arial"/>
              <a:buChar char="•"/>
            </a:pPr>
            <a:r>
              <a:rPr lang="en-US" sz="2400" b="1" dirty="0" smtClean="0">
                <a:latin typeface="American Typewriter"/>
                <a:cs typeface="American Typewriter"/>
              </a:rPr>
              <a:t>Consent could be used if someone was killed on a sporting field. In this case the victim has accepted the risks that come </a:t>
            </a:r>
            <a:r>
              <a:rPr lang="en-US" sz="2400" b="1" dirty="0" smtClean="0">
                <a:latin typeface="American Typewriter"/>
                <a:cs typeface="American Typewriter"/>
              </a:rPr>
              <a:t>with </a:t>
            </a:r>
            <a:r>
              <a:rPr lang="en-US" sz="2400" b="1" dirty="0" smtClean="0">
                <a:latin typeface="American Typewriter"/>
                <a:cs typeface="American Typewriter"/>
              </a:rPr>
              <a:t>some sports.</a:t>
            </a:r>
            <a:endParaRPr lang="en-US" sz="2400" b="1" dirty="0">
              <a:latin typeface="American Typewriter"/>
              <a:cs typeface="American Typewriter"/>
            </a:endParaRPr>
          </a:p>
        </p:txBody>
      </p:sp>
      <p:pic>
        <p:nvPicPr>
          <p:cNvPr id="5" name="Picture 4" descr="downloa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80267" y="1824567"/>
            <a:ext cx="1494367" cy="1494367"/>
          </a:xfrm>
          <a:prstGeom prst="rect">
            <a:avLst/>
          </a:prstGeom>
        </p:spPr>
      </p:pic>
      <p:pic>
        <p:nvPicPr>
          <p:cNvPr id="6" name="Picture 5" descr="downloa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4339168" y="1824567"/>
            <a:ext cx="1494367" cy="1494367"/>
          </a:xfrm>
          <a:prstGeom prst="rect">
            <a:avLst/>
          </a:prstGeom>
        </p:spPr>
      </p:pic>
    </p:spTree>
    <p:extLst>
      <p:ext uri="{BB962C8B-B14F-4D97-AF65-F5344CB8AC3E}">
        <p14:creationId xmlns:p14="http://schemas.microsoft.com/office/powerpoint/2010/main" val="267399911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88093" y="352346"/>
            <a:ext cx="6500147" cy="1015663"/>
          </a:xfrm>
          <a:prstGeom prst="rect">
            <a:avLst/>
          </a:prstGeom>
        </p:spPr>
        <p:txBody>
          <a:bodyPr wrap="none">
            <a:spAutoFit/>
          </a:bodyPr>
          <a:lstStyle/>
          <a:p>
            <a:pPr algn="ctr"/>
            <a:r>
              <a:rPr lang="en-US" sz="6000" b="1" dirty="0" smtClean="0">
                <a:latin typeface="American Typewriter"/>
                <a:cs typeface="American Typewriter"/>
              </a:rPr>
              <a:t>SELF DEFENCE</a:t>
            </a:r>
            <a:endParaRPr lang="en-US" sz="6000" dirty="0"/>
          </a:p>
        </p:txBody>
      </p:sp>
      <p:pic>
        <p:nvPicPr>
          <p:cNvPr id="3" name="Picture 2" descr="peopl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04889" y="1984137"/>
            <a:ext cx="1386737" cy="1386737"/>
          </a:xfrm>
          <a:prstGeom prst="rect">
            <a:avLst/>
          </a:prstGeom>
        </p:spPr>
      </p:pic>
      <p:pic>
        <p:nvPicPr>
          <p:cNvPr id="4" name="Picture 3" descr="21302-200.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317033" y="1538967"/>
            <a:ext cx="1531813" cy="1531813"/>
          </a:xfrm>
          <a:prstGeom prst="rect">
            <a:avLst/>
          </a:prstGeom>
        </p:spPr>
      </p:pic>
      <p:pic>
        <p:nvPicPr>
          <p:cNvPr id="5" name="Picture 4" descr="f2913c9ed126847691cad6db7c3a0f07.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16450" y="2413022"/>
            <a:ext cx="1315515" cy="1315515"/>
          </a:xfrm>
          <a:prstGeom prst="rect">
            <a:avLst/>
          </a:prstGeom>
        </p:spPr>
      </p:pic>
      <p:pic>
        <p:nvPicPr>
          <p:cNvPr id="6" name="Picture 5" descr="images.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629680" y="1965023"/>
            <a:ext cx="1386737" cy="1386737"/>
          </a:xfrm>
          <a:prstGeom prst="rect">
            <a:avLst/>
          </a:prstGeom>
        </p:spPr>
      </p:pic>
      <p:pic>
        <p:nvPicPr>
          <p:cNvPr id="7" name="Picture 6" descr="149365-200.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350705" y="1632837"/>
            <a:ext cx="1437943" cy="1437943"/>
          </a:xfrm>
          <a:prstGeom prst="rect">
            <a:avLst/>
          </a:prstGeom>
        </p:spPr>
      </p:pic>
      <p:sp>
        <p:nvSpPr>
          <p:cNvPr id="9" name="TextBox 8"/>
          <p:cNvSpPr txBox="1"/>
          <p:nvPr/>
        </p:nvSpPr>
        <p:spPr>
          <a:xfrm>
            <a:off x="197931" y="3610957"/>
            <a:ext cx="8725457" cy="3247043"/>
          </a:xfrm>
          <a:prstGeom prst="rect">
            <a:avLst/>
          </a:prstGeom>
          <a:noFill/>
        </p:spPr>
        <p:txBody>
          <a:bodyPr wrap="square" rtlCol="0">
            <a:spAutoFit/>
          </a:bodyPr>
          <a:lstStyle/>
          <a:p>
            <a:pPr marL="285750" indent="-285750" algn="ctr">
              <a:lnSpc>
                <a:spcPct val="150000"/>
              </a:lnSpc>
              <a:buFont typeface="Arial"/>
              <a:buChar char="•"/>
            </a:pPr>
            <a:r>
              <a:rPr lang="en-US" b="1" dirty="0" smtClean="0">
                <a:latin typeface="American Typewriter"/>
                <a:cs typeface="American Typewriter"/>
              </a:rPr>
              <a:t>Use of force to protect oneself. </a:t>
            </a:r>
          </a:p>
          <a:p>
            <a:pPr marL="285750" indent="-285750" algn="ctr">
              <a:lnSpc>
                <a:spcPct val="150000"/>
              </a:lnSpc>
              <a:buFont typeface="Arial"/>
              <a:buChar char="•"/>
            </a:pPr>
            <a:r>
              <a:rPr lang="en-US" b="1" dirty="0" smtClean="0">
                <a:latin typeface="American Typewriter"/>
                <a:cs typeface="American Typewriter"/>
              </a:rPr>
              <a:t>Force must be reasonable.</a:t>
            </a:r>
          </a:p>
          <a:p>
            <a:pPr marL="285750" indent="-285750" algn="ctr">
              <a:lnSpc>
                <a:spcPct val="150000"/>
              </a:lnSpc>
              <a:buFont typeface="Arial"/>
              <a:buChar char="•"/>
            </a:pPr>
            <a:r>
              <a:rPr lang="en-US" b="1" dirty="0" smtClean="0">
                <a:latin typeface="American Typewriter"/>
                <a:cs typeface="American Typewriter"/>
              </a:rPr>
              <a:t>No force greater than the attacker uses.</a:t>
            </a:r>
          </a:p>
          <a:p>
            <a:pPr marL="285750" indent="-285750" algn="ctr">
              <a:lnSpc>
                <a:spcPct val="150000"/>
              </a:lnSpc>
              <a:buFont typeface="Arial"/>
              <a:buChar char="•"/>
            </a:pPr>
            <a:r>
              <a:rPr lang="en-US" b="1" dirty="0" smtClean="0">
                <a:latin typeface="American Typewriter"/>
                <a:cs typeface="American Typewriter"/>
              </a:rPr>
              <a:t>Normally Self Defense only applies when defendant is responding </a:t>
            </a:r>
          </a:p>
          <a:p>
            <a:pPr algn="ctr">
              <a:lnSpc>
                <a:spcPct val="150000"/>
              </a:lnSpc>
            </a:pPr>
            <a:r>
              <a:rPr lang="en-US" b="1" dirty="0" smtClean="0">
                <a:latin typeface="American Typewriter"/>
                <a:cs typeface="American Typewriter"/>
              </a:rPr>
              <a:t>to an immediate attack, accept in family violence case. </a:t>
            </a:r>
          </a:p>
          <a:p>
            <a:pPr marL="285750" indent="-285750" algn="ctr">
              <a:lnSpc>
                <a:spcPct val="150000"/>
              </a:lnSpc>
              <a:buFont typeface="Arial"/>
              <a:buChar char="•"/>
            </a:pPr>
            <a:r>
              <a:rPr lang="en-US" b="1" dirty="0" smtClean="0">
                <a:latin typeface="American Typewriter"/>
                <a:cs typeface="American Typewriter"/>
              </a:rPr>
              <a:t>In that case the court can look at the impact of a history of violence</a:t>
            </a:r>
          </a:p>
          <a:p>
            <a:pPr algn="ctr">
              <a:lnSpc>
                <a:spcPct val="150000"/>
              </a:lnSpc>
            </a:pPr>
            <a:r>
              <a:rPr lang="en-US" b="1" dirty="0" smtClean="0">
                <a:latin typeface="American Typewriter"/>
                <a:cs typeface="American Typewriter"/>
              </a:rPr>
              <a:t> </a:t>
            </a:r>
            <a:r>
              <a:rPr lang="en-US" b="1" dirty="0" err="1" smtClean="0">
                <a:latin typeface="American Typewriter"/>
                <a:cs typeface="American Typewriter"/>
              </a:rPr>
              <a:t>eg</a:t>
            </a:r>
            <a:r>
              <a:rPr lang="en-US" b="1" dirty="0" smtClean="0">
                <a:latin typeface="American Typewriter"/>
                <a:cs typeface="American Typewriter"/>
              </a:rPr>
              <a:t>. ‘Battered </a:t>
            </a:r>
            <a:r>
              <a:rPr lang="en-US" b="1" dirty="0">
                <a:latin typeface="American Typewriter"/>
                <a:cs typeface="American Typewriter"/>
              </a:rPr>
              <a:t>S</a:t>
            </a:r>
            <a:r>
              <a:rPr lang="en-US" b="1" dirty="0" smtClean="0">
                <a:latin typeface="American Typewriter"/>
                <a:cs typeface="American Typewriter"/>
              </a:rPr>
              <a:t>pouse Syndrome’ </a:t>
            </a:r>
          </a:p>
          <a:p>
            <a:pPr algn="ctr"/>
            <a:r>
              <a:rPr lang="en-US" sz="1600" b="1" dirty="0" smtClean="0">
                <a:latin typeface="American Typewriter"/>
                <a:cs typeface="American Typewriter"/>
              </a:rPr>
              <a:t> </a:t>
            </a:r>
            <a:endParaRPr lang="en-US" sz="1600" b="1" dirty="0">
              <a:latin typeface="American Typewriter"/>
              <a:cs typeface="American Typewriter"/>
            </a:endParaRPr>
          </a:p>
        </p:txBody>
      </p:sp>
    </p:spTree>
    <p:extLst>
      <p:ext uri="{BB962C8B-B14F-4D97-AF65-F5344CB8AC3E}">
        <p14:creationId xmlns:p14="http://schemas.microsoft.com/office/powerpoint/2010/main" val="222579288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4000"/>
                                        <p:tgtEl>
                                          <p:spTgt spid="4"/>
                                        </p:tgtEl>
                                      </p:cBhvr>
                                    </p:animEffect>
                                    <p:anim calcmode="lin" valueType="num">
                                      <p:cBhvr>
                                        <p:cTn id="8" dur="4000" fill="hold"/>
                                        <p:tgtEl>
                                          <p:spTgt spid="4"/>
                                        </p:tgtEl>
                                        <p:attrNameLst>
                                          <p:attrName>ppt_w</p:attrName>
                                        </p:attrNameLst>
                                      </p:cBhvr>
                                      <p:tavLst>
                                        <p:tav tm="0" fmla="#ppt_w*sin(2.5*pi*$)">
                                          <p:val>
                                            <p:fltVal val="0"/>
                                          </p:val>
                                        </p:tav>
                                        <p:tav tm="100000">
                                          <p:val>
                                            <p:fltVal val="1"/>
                                          </p:val>
                                        </p:tav>
                                      </p:tavLst>
                                    </p:anim>
                                    <p:anim calcmode="lin" valueType="num">
                                      <p:cBhvr>
                                        <p:cTn id="9" dur="4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3000" fill="hold"/>
                                        <p:tgtEl>
                                          <p:spTgt spid="3"/>
                                        </p:tgtEl>
                                        <p:attrNameLst>
                                          <p:attrName>ppt_w</p:attrName>
                                        </p:attrNameLst>
                                      </p:cBhvr>
                                      <p:tavLst>
                                        <p:tav tm="0">
                                          <p:val>
                                            <p:strVal val="#ppt_w*0.70"/>
                                          </p:val>
                                        </p:tav>
                                        <p:tav tm="100000">
                                          <p:val>
                                            <p:strVal val="#ppt_w"/>
                                          </p:val>
                                        </p:tav>
                                      </p:tavLst>
                                    </p:anim>
                                    <p:anim calcmode="lin" valueType="num">
                                      <p:cBhvr>
                                        <p:cTn id="15" dur="3000" fill="hold"/>
                                        <p:tgtEl>
                                          <p:spTgt spid="3"/>
                                        </p:tgtEl>
                                        <p:attrNameLst>
                                          <p:attrName>ppt_h</p:attrName>
                                        </p:attrNameLst>
                                      </p:cBhvr>
                                      <p:tavLst>
                                        <p:tav tm="0">
                                          <p:val>
                                            <p:strVal val="#ppt_h"/>
                                          </p:val>
                                        </p:tav>
                                        <p:tav tm="100000">
                                          <p:val>
                                            <p:strVal val="#ppt_h"/>
                                          </p:val>
                                        </p:tav>
                                      </p:tavLst>
                                    </p:anim>
                                    <p:animEffect transition="in" filter="fade">
                                      <p:cBhvr>
                                        <p:cTn id="16" dur="30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26" presetClass="entr" presetSubtype="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wipe(down)">
                                      <p:cBhvr>
                                        <p:cTn id="21" dur="870">
                                          <p:stCondLst>
                                            <p:cond delay="0"/>
                                          </p:stCondLst>
                                        </p:cTn>
                                        <p:tgtEl>
                                          <p:spTgt spid="5"/>
                                        </p:tgtEl>
                                      </p:cBhvr>
                                    </p:animEffect>
                                    <p:anim calcmode="lin" valueType="num">
                                      <p:cBhvr>
                                        <p:cTn id="22" dur="2733"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3" dur="996"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4" dur="996" tmFilter="0, 0; 0.125,0.2665; 0.25,0.4; 0.375,0.465; 0.5,0.5;  0.625,0.535; 0.75,0.6; 0.875,0.7335; 1,1">
                                          <p:stCondLst>
                                            <p:cond delay="996"/>
                                          </p:stCondLst>
                                        </p:cTn>
                                        <p:tgtEl>
                                          <p:spTgt spid="5"/>
                                        </p:tgtEl>
                                        <p:attrNameLst>
                                          <p:attrName>ppt_y</p:attrName>
                                        </p:attrNameLst>
                                      </p:cBhvr>
                                      <p:tavLst>
                                        <p:tav tm="0" fmla="#ppt_y-sin(pi*$)/9">
                                          <p:val>
                                            <p:fltVal val="0"/>
                                          </p:val>
                                        </p:tav>
                                        <p:tav tm="100000">
                                          <p:val>
                                            <p:fltVal val="1"/>
                                          </p:val>
                                        </p:tav>
                                      </p:tavLst>
                                    </p:anim>
                                    <p:anim calcmode="lin" valueType="num">
                                      <p:cBhvr>
                                        <p:cTn id="25" dur="498" tmFilter="0, 0; 0.125,0.2665; 0.25,0.4; 0.375,0.465; 0.5,0.5;  0.625,0.535; 0.75,0.6; 0.875,0.7335; 1,1">
                                          <p:stCondLst>
                                            <p:cond delay="1986"/>
                                          </p:stCondLst>
                                        </p:cTn>
                                        <p:tgtEl>
                                          <p:spTgt spid="5"/>
                                        </p:tgtEl>
                                        <p:attrNameLst>
                                          <p:attrName>ppt_y</p:attrName>
                                        </p:attrNameLst>
                                      </p:cBhvr>
                                      <p:tavLst>
                                        <p:tav tm="0" fmla="#ppt_y-sin(pi*$)/27">
                                          <p:val>
                                            <p:fltVal val="0"/>
                                          </p:val>
                                        </p:tav>
                                        <p:tav tm="100000">
                                          <p:val>
                                            <p:fltVal val="1"/>
                                          </p:val>
                                        </p:tav>
                                      </p:tavLst>
                                    </p:anim>
                                    <p:anim calcmode="lin" valueType="num">
                                      <p:cBhvr>
                                        <p:cTn id="26" dur="246" tmFilter="0, 0; 0.125,0.2665; 0.25,0.4; 0.375,0.465; 0.5,0.5;  0.625,0.535; 0.75,0.6; 0.875,0.7335; 1,1">
                                          <p:stCondLst>
                                            <p:cond delay="2484"/>
                                          </p:stCondLst>
                                        </p:cTn>
                                        <p:tgtEl>
                                          <p:spTgt spid="5"/>
                                        </p:tgtEl>
                                        <p:attrNameLst>
                                          <p:attrName>ppt_y</p:attrName>
                                        </p:attrNameLst>
                                      </p:cBhvr>
                                      <p:tavLst>
                                        <p:tav tm="0" fmla="#ppt_y-sin(pi*$)/81">
                                          <p:val>
                                            <p:fltVal val="0"/>
                                          </p:val>
                                        </p:tav>
                                        <p:tav tm="100000">
                                          <p:val>
                                            <p:fltVal val="1"/>
                                          </p:val>
                                        </p:tav>
                                      </p:tavLst>
                                    </p:anim>
                                    <p:animScale>
                                      <p:cBhvr>
                                        <p:cTn id="27" dur="39">
                                          <p:stCondLst>
                                            <p:cond delay="975"/>
                                          </p:stCondLst>
                                        </p:cTn>
                                        <p:tgtEl>
                                          <p:spTgt spid="5"/>
                                        </p:tgtEl>
                                      </p:cBhvr>
                                      <p:to x="100000" y="60000"/>
                                    </p:animScale>
                                    <p:animScale>
                                      <p:cBhvr>
                                        <p:cTn id="28" dur="249" decel="50000">
                                          <p:stCondLst>
                                            <p:cond delay="1014"/>
                                          </p:stCondLst>
                                        </p:cTn>
                                        <p:tgtEl>
                                          <p:spTgt spid="5"/>
                                        </p:tgtEl>
                                      </p:cBhvr>
                                      <p:to x="100000" y="100000"/>
                                    </p:animScale>
                                    <p:animScale>
                                      <p:cBhvr>
                                        <p:cTn id="29" dur="39">
                                          <p:stCondLst>
                                            <p:cond delay="1968"/>
                                          </p:stCondLst>
                                        </p:cTn>
                                        <p:tgtEl>
                                          <p:spTgt spid="5"/>
                                        </p:tgtEl>
                                      </p:cBhvr>
                                      <p:to x="100000" y="80000"/>
                                    </p:animScale>
                                    <p:animScale>
                                      <p:cBhvr>
                                        <p:cTn id="30" dur="249" decel="50000">
                                          <p:stCondLst>
                                            <p:cond delay="2007"/>
                                          </p:stCondLst>
                                        </p:cTn>
                                        <p:tgtEl>
                                          <p:spTgt spid="5"/>
                                        </p:tgtEl>
                                      </p:cBhvr>
                                      <p:to x="100000" y="100000"/>
                                    </p:animScale>
                                    <p:animScale>
                                      <p:cBhvr>
                                        <p:cTn id="31" dur="39">
                                          <p:stCondLst>
                                            <p:cond delay="2463"/>
                                          </p:stCondLst>
                                        </p:cTn>
                                        <p:tgtEl>
                                          <p:spTgt spid="5"/>
                                        </p:tgtEl>
                                      </p:cBhvr>
                                      <p:to x="100000" y="90000"/>
                                    </p:animScale>
                                    <p:animScale>
                                      <p:cBhvr>
                                        <p:cTn id="32" dur="249" decel="50000">
                                          <p:stCondLst>
                                            <p:cond delay="2502"/>
                                          </p:stCondLst>
                                        </p:cTn>
                                        <p:tgtEl>
                                          <p:spTgt spid="5"/>
                                        </p:tgtEl>
                                      </p:cBhvr>
                                      <p:to x="100000" y="100000"/>
                                    </p:animScale>
                                    <p:animScale>
                                      <p:cBhvr>
                                        <p:cTn id="33" dur="39">
                                          <p:stCondLst>
                                            <p:cond delay="2712"/>
                                          </p:stCondLst>
                                        </p:cTn>
                                        <p:tgtEl>
                                          <p:spTgt spid="5"/>
                                        </p:tgtEl>
                                      </p:cBhvr>
                                      <p:to x="100000" y="95000"/>
                                    </p:animScale>
                                    <p:animScale>
                                      <p:cBhvr>
                                        <p:cTn id="34" dur="249" decel="50000">
                                          <p:stCondLst>
                                            <p:cond delay="2751"/>
                                          </p:stCondLst>
                                        </p:cTn>
                                        <p:tgtEl>
                                          <p:spTgt spid="5"/>
                                        </p:tgtEl>
                                      </p:cBhvr>
                                      <p:to x="100000" y="100000"/>
                                    </p:animScale>
                                  </p:childTnLst>
                                </p:cTn>
                              </p:par>
                            </p:childTnLst>
                          </p:cTn>
                        </p:par>
                      </p:childTnLst>
                    </p:cTn>
                  </p:par>
                  <p:par>
                    <p:cTn id="35" fill="hold">
                      <p:stCondLst>
                        <p:cond delay="indefinite"/>
                      </p:stCondLst>
                      <p:childTnLst>
                        <p:par>
                          <p:cTn id="36" fill="hold">
                            <p:stCondLst>
                              <p:cond delay="0"/>
                            </p:stCondLst>
                            <p:childTnLst>
                              <p:par>
                                <p:cTn id="37" presetID="12" presetClass="entr" presetSubtype="4" fill="hold" nodeType="clickEffect">
                                  <p:stCondLst>
                                    <p:cond delay="0"/>
                                  </p:stCondLst>
                                  <p:childTnLst>
                                    <p:set>
                                      <p:cBhvr>
                                        <p:cTn id="38" dur="1" fill="hold">
                                          <p:stCondLst>
                                            <p:cond delay="0"/>
                                          </p:stCondLst>
                                        </p:cTn>
                                        <p:tgtEl>
                                          <p:spTgt spid="6"/>
                                        </p:tgtEl>
                                        <p:attrNameLst>
                                          <p:attrName>style.visibility</p:attrName>
                                        </p:attrNameLst>
                                      </p:cBhvr>
                                      <p:to>
                                        <p:strVal val="visible"/>
                                      </p:to>
                                    </p:set>
                                    <p:anim calcmode="lin" valueType="num">
                                      <p:cBhvr additive="base">
                                        <p:cTn id="39" dur="2000"/>
                                        <p:tgtEl>
                                          <p:spTgt spid="6"/>
                                        </p:tgtEl>
                                        <p:attrNameLst>
                                          <p:attrName>ppt_y</p:attrName>
                                        </p:attrNameLst>
                                      </p:cBhvr>
                                      <p:tavLst>
                                        <p:tav tm="0">
                                          <p:val>
                                            <p:strVal val="#ppt_y+#ppt_h*1.125000"/>
                                          </p:val>
                                        </p:tav>
                                        <p:tav tm="100000">
                                          <p:val>
                                            <p:strVal val="#ppt_y"/>
                                          </p:val>
                                        </p:tav>
                                      </p:tavLst>
                                    </p:anim>
                                    <p:animEffect transition="in" filter="wipe(up)">
                                      <p:cBhvr>
                                        <p:cTn id="40" dur="2000"/>
                                        <p:tgtEl>
                                          <p:spTgt spid="6"/>
                                        </p:tgtEl>
                                      </p:cBhvr>
                                    </p:animEffect>
                                  </p:childTnLst>
                                </p:cTn>
                              </p:par>
                            </p:childTnLst>
                          </p:cTn>
                        </p:par>
                      </p:childTnLst>
                    </p:cTn>
                  </p:par>
                  <p:par>
                    <p:cTn id="41" fill="hold">
                      <p:stCondLst>
                        <p:cond delay="indefinite"/>
                      </p:stCondLst>
                      <p:childTnLst>
                        <p:par>
                          <p:cTn id="42" fill="hold">
                            <p:stCondLst>
                              <p:cond delay="0"/>
                            </p:stCondLst>
                            <p:childTnLst>
                              <p:par>
                                <p:cTn id="43" presetID="6" presetClass="entr" presetSubtype="16" fill="hold" nodeType="clickEffect">
                                  <p:stCondLst>
                                    <p:cond delay="0"/>
                                  </p:stCondLst>
                                  <p:childTnLst>
                                    <p:set>
                                      <p:cBhvr>
                                        <p:cTn id="44" dur="1" fill="hold">
                                          <p:stCondLst>
                                            <p:cond delay="0"/>
                                          </p:stCondLst>
                                        </p:cTn>
                                        <p:tgtEl>
                                          <p:spTgt spid="7"/>
                                        </p:tgtEl>
                                        <p:attrNameLst>
                                          <p:attrName>style.visibility</p:attrName>
                                        </p:attrNameLst>
                                      </p:cBhvr>
                                      <p:to>
                                        <p:strVal val="visible"/>
                                      </p:to>
                                    </p:set>
                                    <p:animEffect transition="in" filter="circle(in)">
                                      <p:cBhvr>
                                        <p:cTn id="45" dur="4000"/>
                                        <p:tgtEl>
                                          <p:spTgt spid="7"/>
                                        </p:tgtEl>
                                      </p:cBhvr>
                                    </p:animEffec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0287" y="494863"/>
            <a:ext cx="7800182" cy="830997"/>
          </a:xfrm>
          <a:prstGeom prst="rect">
            <a:avLst/>
          </a:prstGeom>
          <a:noFill/>
        </p:spPr>
        <p:txBody>
          <a:bodyPr wrap="none" rtlCol="0">
            <a:spAutoFit/>
          </a:bodyPr>
          <a:lstStyle/>
          <a:p>
            <a:pPr algn="ctr"/>
            <a:r>
              <a:rPr lang="en-US" sz="4800" b="1" dirty="0" smtClean="0">
                <a:latin typeface="American Typewriter"/>
                <a:cs typeface="American Typewriter"/>
              </a:rPr>
              <a:t>DEFENSIVE HOMICIDE</a:t>
            </a:r>
            <a:endParaRPr lang="en-US" sz="4800" b="1" dirty="0">
              <a:latin typeface="American Typewriter"/>
              <a:cs typeface="American Typewriter"/>
            </a:endParaRPr>
          </a:p>
        </p:txBody>
      </p:sp>
      <p:sp>
        <p:nvSpPr>
          <p:cNvPr id="3" name="TextBox 2"/>
          <p:cNvSpPr txBox="1"/>
          <p:nvPr/>
        </p:nvSpPr>
        <p:spPr>
          <a:xfrm>
            <a:off x="474133" y="4144736"/>
            <a:ext cx="8161867" cy="1815882"/>
          </a:xfrm>
          <a:prstGeom prst="rect">
            <a:avLst/>
          </a:prstGeom>
          <a:noFill/>
        </p:spPr>
        <p:txBody>
          <a:bodyPr wrap="square" rtlCol="0">
            <a:spAutoFit/>
          </a:bodyPr>
          <a:lstStyle/>
          <a:p>
            <a:pPr algn="ctr"/>
            <a:r>
              <a:rPr lang="en-US" sz="2800" b="1" dirty="0" smtClean="0">
                <a:latin typeface="American Typewriter"/>
                <a:cs typeface="American Typewriter"/>
              </a:rPr>
              <a:t>When a accused commits an act causing death believing they were acting in self defense but in the courts view the action was not reasonable  </a:t>
            </a:r>
            <a:endParaRPr lang="en-US" sz="2800" b="1" dirty="0">
              <a:latin typeface="American Typewriter"/>
              <a:cs typeface="American Typewriter"/>
            </a:endParaRPr>
          </a:p>
        </p:txBody>
      </p:sp>
      <p:pic>
        <p:nvPicPr>
          <p:cNvPr id="4" name="Picture 3" descr="person-murder-stab_318-29639.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4134" y="1325861"/>
            <a:ext cx="2167466" cy="2167466"/>
          </a:xfrm>
          <a:prstGeom prst="rect">
            <a:avLst/>
          </a:prstGeom>
        </p:spPr>
      </p:pic>
      <p:pic>
        <p:nvPicPr>
          <p:cNvPr id="5" name="Picture 4" descr="f2913c9ed126847691cad6db7c3a0f07.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57602" y="1981200"/>
            <a:ext cx="1832440" cy="1832440"/>
          </a:xfrm>
          <a:prstGeom prst="rect">
            <a:avLst/>
          </a:prstGeom>
        </p:spPr>
      </p:pic>
      <p:pic>
        <p:nvPicPr>
          <p:cNvPr id="6" name="Picture 5" descr="149365-200.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90019" y="1528813"/>
            <a:ext cx="1845981" cy="1845981"/>
          </a:xfrm>
          <a:prstGeom prst="rect">
            <a:avLst/>
          </a:prstGeom>
        </p:spPr>
      </p:pic>
    </p:spTree>
    <p:extLst>
      <p:ext uri="{BB962C8B-B14F-4D97-AF65-F5344CB8AC3E}">
        <p14:creationId xmlns:p14="http://schemas.microsoft.com/office/powerpoint/2010/main" val="270937979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9" presetClass="entr" presetSubtype="10"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5000" fill="hold"/>
                                        <p:tgtEl>
                                          <p:spTgt spid="6"/>
                                        </p:tgtEl>
                                        <p:attrNameLst>
                                          <p:attrName>ppt_w</p:attrName>
                                        </p:attrNameLst>
                                      </p:cBhvr>
                                      <p:tavLst>
                                        <p:tav tm="0" fmla="#ppt_w*sin(2.5*pi*$)">
                                          <p:val>
                                            <p:fltVal val="0"/>
                                          </p:val>
                                        </p:tav>
                                        <p:tav tm="100000">
                                          <p:val>
                                            <p:fltVal val="1"/>
                                          </p:val>
                                        </p:tav>
                                      </p:tavLst>
                                    </p:anim>
                                    <p:anim calcmode="lin" valueType="num">
                                      <p:cBhvr>
                                        <p:cTn id="22" dur="50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5734" y="525270"/>
            <a:ext cx="8011330" cy="830997"/>
          </a:xfrm>
          <a:prstGeom prst="rect">
            <a:avLst/>
          </a:prstGeom>
          <a:noFill/>
        </p:spPr>
        <p:txBody>
          <a:bodyPr wrap="none" rtlCol="0">
            <a:spAutoFit/>
          </a:bodyPr>
          <a:lstStyle/>
          <a:p>
            <a:pPr algn="ctr"/>
            <a:r>
              <a:rPr lang="en-US" sz="4800" b="1" dirty="0" smtClean="0">
                <a:latin typeface="American Typewriter"/>
                <a:cs typeface="American Typewriter"/>
              </a:rPr>
              <a:t>MENTAL IMPAIRMENT</a:t>
            </a:r>
            <a:endParaRPr lang="en-US" sz="4800" b="1" dirty="0">
              <a:latin typeface="American Typewriter"/>
              <a:cs typeface="American Typewriter"/>
            </a:endParaRPr>
          </a:p>
        </p:txBody>
      </p:sp>
      <p:pic>
        <p:nvPicPr>
          <p:cNvPr id="3" name="Picture 2" descr="f2913c9ed126847691cad6db7c3a0f07.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4207" y="1975398"/>
            <a:ext cx="1315515" cy="1315515"/>
          </a:xfrm>
          <a:prstGeom prst="rect">
            <a:avLst/>
          </a:prstGeom>
        </p:spPr>
      </p:pic>
      <p:pic>
        <p:nvPicPr>
          <p:cNvPr id="4" name="Picture 3" descr="stress-icon.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58535" y="1559468"/>
            <a:ext cx="1370000" cy="1370000"/>
          </a:xfrm>
          <a:prstGeom prst="rect">
            <a:avLst/>
          </a:prstGeom>
        </p:spPr>
      </p:pic>
      <p:sp>
        <p:nvSpPr>
          <p:cNvPr id="5" name="TextBox 4"/>
          <p:cNvSpPr txBox="1"/>
          <p:nvPr/>
        </p:nvSpPr>
        <p:spPr>
          <a:xfrm>
            <a:off x="711201" y="3290913"/>
            <a:ext cx="7569200" cy="3416320"/>
          </a:xfrm>
          <a:prstGeom prst="rect">
            <a:avLst/>
          </a:prstGeom>
          <a:noFill/>
        </p:spPr>
        <p:txBody>
          <a:bodyPr wrap="square" rtlCol="0">
            <a:spAutoFit/>
          </a:bodyPr>
          <a:lstStyle/>
          <a:p>
            <a:pPr marL="285750" indent="-285750" algn="ctr">
              <a:buFont typeface="Arial"/>
              <a:buChar char="•"/>
            </a:pPr>
            <a:r>
              <a:rPr lang="en-US" sz="2400" b="1" dirty="0" smtClean="0">
                <a:latin typeface="American Typewriter"/>
                <a:cs typeface="American Typewriter"/>
              </a:rPr>
              <a:t>Mental impairment can be used when a person is suffering mental illness at the time they committed a crime.</a:t>
            </a:r>
          </a:p>
          <a:p>
            <a:pPr marL="285750" indent="-285750" algn="ctr">
              <a:buFont typeface="Arial"/>
              <a:buChar char="•"/>
            </a:pPr>
            <a:r>
              <a:rPr lang="en-US" sz="2400" b="1" dirty="0" smtClean="0">
                <a:latin typeface="American Typewriter"/>
                <a:cs typeface="American Typewriter"/>
              </a:rPr>
              <a:t>To use the defense of mental impairment the person must prove</a:t>
            </a:r>
            <a:r>
              <a:rPr lang="mr-IN" sz="2400" b="1" dirty="0" smtClean="0">
                <a:latin typeface="American Typewriter"/>
                <a:cs typeface="American Typewriter"/>
              </a:rPr>
              <a:t>…</a:t>
            </a:r>
            <a:endParaRPr lang="en-AU" sz="2400" b="1" dirty="0" smtClean="0">
              <a:latin typeface="American Typewriter"/>
              <a:cs typeface="American Typewriter"/>
            </a:endParaRPr>
          </a:p>
          <a:p>
            <a:pPr marL="742950" lvl="1" indent="-285750" algn="ctr">
              <a:buFont typeface="Arial"/>
              <a:buChar char="•"/>
            </a:pPr>
            <a:r>
              <a:rPr lang="en-AU" sz="2400" b="1" dirty="0" smtClean="0">
                <a:latin typeface="American Typewriter"/>
                <a:cs typeface="American Typewriter"/>
              </a:rPr>
              <a:t>They did not know the nature and quality of their actions</a:t>
            </a:r>
          </a:p>
          <a:p>
            <a:pPr marL="742950" lvl="1" indent="-285750" algn="ctr">
              <a:buFont typeface="Arial"/>
              <a:buChar char="•"/>
            </a:pPr>
            <a:r>
              <a:rPr lang="en-AU" sz="2400" b="1" dirty="0" smtClean="0">
                <a:latin typeface="American Typewriter"/>
                <a:cs typeface="American Typewriter"/>
              </a:rPr>
              <a:t>They did not know that their actions were wrong.</a:t>
            </a:r>
            <a:r>
              <a:rPr lang="en-US" sz="2400" b="1" dirty="0" smtClean="0">
                <a:latin typeface="American Typewriter"/>
                <a:cs typeface="American Typewriter"/>
              </a:rPr>
              <a:t>  </a:t>
            </a:r>
            <a:endParaRPr lang="en-US" sz="2400" b="1" dirty="0">
              <a:latin typeface="American Typewriter"/>
              <a:cs typeface="American Typewriter"/>
            </a:endParaRPr>
          </a:p>
        </p:txBody>
      </p:sp>
    </p:spTree>
    <p:extLst>
      <p:ext uri="{BB962C8B-B14F-4D97-AF65-F5344CB8AC3E}">
        <p14:creationId xmlns:p14="http://schemas.microsoft.com/office/powerpoint/2010/main" val="33064468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31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ssolve">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10934" y="254337"/>
            <a:ext cx="3517840" cy="1015663"/>
          </a:xfrm>
          <a:prstGeom prst="rect">
            <a:avLst/>
          </a:prstGeom>
          <a:noFill/>
        </p:spPr>
        <p:txBody>
          <a:bodyPr wrap="none" rtlCol="0">
            <a:spAutoFit/>
          </a:bodyPr>
          <a:lstStyle/>
          <a:p>
            <a:r>
              <a:rPr lang="en-US" sz="6000" b="1" dirty="0" smtClean="0">
                <a:latin typeface="American Typewriter"/>
                <a:cs typeface="American Typewriter"/>
              </a:rPr>
              <a:t>DURESS</a:t>
            </a:r>
            <a:endParaRPr lang="en-US" sz="6000" b="1" dirty="0">
              <a:latin typeface="American Typewriter"/>
              <a:cs typeface="American Typewriter"/>
            </a:endParaRPr>
          </a:p>
        </p:txBody>
      </p:sp>
      <p:pic>
        <p:nvPicPr>
          <p:cNvPr id="3" name="Picture 2" descr="criminal-with-big-gun-silhouette_318-5642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79999" y="1778000"/>
            <a:ext cx="1947333" cy="1947333"/>
          </a:xfrm>
          <a:prstGeom prst="rect">
            <a:avLst/>
          </a:prstGeom>
        </p:spPr>
      </p:pic>
      <p:pic>
        <p:nvPicPr>
          <p:cNvPr id="4" name="Picture 3" descr="violent-criminal_318-56374.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61066" y="1507067"/>
            <a:ext cx="2641600" cy="2641600"/>
          </a:xfrm>
          <a:prstGeom prst="rect">
            <a:avLst/>
          </a:prstGeom>
        </p:spPr>
      </p:pic>
      <p:sp>
        <p:nvSpPr>
          <p:cNvPr id="5" name="TextBox 4"/>
          <p:cNvSpPr txBox="1"/>
          <p:nvPr/>
        </p:nvSpPr>
        <p:spPr>
          <a:xfrm>
            <a:off x="1081390" y="4639733"/>
            <a:ext cx="7114343" cy="1569660"/>
          </a:xfrm>
          <a:prstGeom prst="rect">
            <a:avLst/>
          </a:prstGeom>
          <a:noFill/>
        </p:spPr>
        <p:txBody>
          <a:bodyPr wrap="square" rtlCol="0">
            <a:spAutoFit/>
          </a:bodyPr>
          <a:lstStyle/>
          <a:p>
            <a:pPr marL="342900" indent="-342900" algn="ctr">
              <a:buFont typeface="Arial"/>
              <a:buChar char="•"/>
            </a:pPr>
            <a:r>
              <a:rPr lang="en-US" sz="2400" b="1" dirty="0" smtClean="0">
                <a:latin typeface="American Typewriter"/>
                <a:cs typeface="American Typewriter"/>
              </a:rPr>
              <a:t>A person is not guilty of an offence if they committed the act under duress. </a:t>
            </a:r>
          </a:p>
          <a:p>
            <a:pPr marL="342900" indent="-342900" algn="ctr">
              <a:buFont typeface="Arial"/>
              <a:buChar char="•"/>
            </a:pPr>
            <a:r>
              <a:rPr lang="en-US" sz="2400" b="1" dirty="0" smtClean="0">
                <a:latin typeface="American Typewriter"/>
                <a:cs typeface="American Typewriter"/>
              </a:rPr>
              <a:t>Duress is the use of threat or force to make someone do something.</a:t>
            </a:r>
            <a:endParaRPr lang="en-US" sz="2400" b="1" dirty="0">
              <a:latin typeface="American Typewriter"/>
              <a:cs typeface="American Typewriter"/>
            </a:endParaRPr>
          </a:p>
        </p:txBody>
      </p:sp>
    </p:spTree>
    <p:extLst>
      <p:ext uri="{BB962C8B-B14F-4D97-AF65-F5344CB8AC3E}">
        <p14:creationId xmlns:p14="http://schemas.microsoft.com/office/powerpoint/2010/main" val="406211512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p:tgtEl>
                                          <p:spTgt spid="4"/>
                                        </p:tgtEl>
                                        <p:attrNameLst>
                                          <p:attrName>ppt_y</p:attrName>
                                        </p:attrNameLst>
                                      </p:cBhvr>
                                      <p:tavLst>
                                        <p:tav tm="0">
                                          <p:val>
                                            <p:strVal val="#ppt_y+#ppt_h*1.125000"/>
                                          </p:val>
                                        </p:tav>
                                        <p:tav tm="100000">
                                          <p:val>
                                            <p:strVal val="#ppt_y"/>
                                          </p:val>
                                        </p:tav>
                                      </p:tavLst>
                                    </p:anim>
                                    <p:animEffect transition="in" filter="wipe(up)">
                                      <p:cBhvr>
                                        <p:cTn id="8" dur="2000"/>
                                        <p:tgtEl>
                                          <p:spTgt spid="4"/>
                                        </p:tgtEl>
                                      </p:cBhvr>
                                    </p:animEffect>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dissolve">
                                      <p:cBhvr>
                                        <p:cTn id="13" dur="20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39334" y="491235"/>
            <a:ext cx="6429965" cy="1015663"/>
          </a:xfrm>
          <a:prstGeom prst="rect">
            <a:avLst/>
          </a:prstGeom>
          <a:noFill/>
        </p:spPr>
        <p:txBody>
          <a:bodyPr wrap="none" rtlCol="0">
            <a:spAutoFit/>
          </a:bodyPr>
          <a:lstStyle/>
          <a:p>
            <a:pPr algn="ctr"/>
            <a:r>
              <a:rPr lang="en-US" sz="6000" b="1" dirty="0" smtClean="0">
                <a:latin typeface="American Typewriter"/>
                <a:cs typeface="American Typewriter"/>
              </a:rPr>
              <a:t>INTOXICATION</a:t>
            </a:r>
            <a:endParaRPr lang="en-US" sz="6000" b="1" dirty="0">
              <a:latin typeface="American Typewriter"/>
              <a:cs typeface="American Typewriter"/>
            </a:endParaRPr>
          </a:p>
        </p:txBody>
      </p:sp>
      <p:pic>
        <p:nvPicPr>
          <p:cNvPr id="3" name="Picture 2" descr="17063-200.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37297" y="1506897"/>
            <a:ext cx="2438569" cy="2438569"/>
          </a:xfrm>
          <a:prstGeom prst="rect">
            <a:avLst/>
          </a:prstGeom>
        </p:spPr>
      </p:pic>
      <p:sp>
        <p:nvSpPr>
          <p:cNvPr id="5" name="TextBox 4"/>
          <p:cNvSpPr txBox="1"/>
          <p:nvPr/>
        </p:nvSpPr>
        <p:spPr>
          <a:xfrm>
            <a:off x="931334" y="3945466"/>
            <a:ext cx="7445965" cy="1938992"/>
          </a:xfrm>
          <a:prstGeom prst="rect">
            <a:avLst/>
          </a:prstGeom>
          <a:noFill/>
        </p:spPr>
        <p:txBody>
          <a:bodyPr wrap="square" rtlCol="0">
            <a:spAutoFit/>
          </a:bodyPr>
          <a:lstStyle/>
          <a:p>
            <a:pPr algn="ctr"/>
            <a:r>
              <a:rPr lang="en-US" sz="2400" b="1" dirty="0" smtClean="0">
                <a:latin typeface="American Typewriter"/>
                <a:cs typeface="American Typewriter"/>
              </a:rPr>
              <a:t>Intoxication can be claimed if the accused was so under the influence of drugs or alcohol that they did not know what they were doing and therefore the accused is unable to form the </a:t>
            </a:r>
            <a:r>
              <a:rPr lang="en-US" sz="2400" b="1" dirty="0" err="1" smtClean="0">
                <a:latin typeface="American Typewriter"/>
                <a:cs typeface="American Typewriter"/>
              </a:rPr>
              <a:t>mens</a:t>
            </a:r>
            <a:r>
              <a:rPr lang="en-US" sz="2400" b="1" dirty="0" smtClean="0">
                <a:latin typeface="American Typewriter"/>
                <a:cs typeface="American Typewriter"/>
              </a:rPr>
              <a:t> </a:t>
            </a:r>
            <a:r>
              <a:rPr lang="en-US" sz="2400" b="1" dirty="0" err="1" smtClean="0">
                <a:latin typeface="American Typewriter"/>
                <a:cs typeface="American Typewriter"/>
              </a:rPr>
              <a:t>rea</a:t>
            </a:r>
            <a:r>
              <a:rPr lang="en-US" sz="2400" b="1" dirty="0" smtClean="0">
                <a:latin typeface="American Typewriter"/>
                <a:cs typeface="American Typewriter"/>
              </a:rPr>
              <a:t> (guilty mind) to commit a crime.</a:t>
            </a:r>
            <a:endParaRPr lang="en-US" sz="2400" b="1" dirty="0">
              <a:latin typeface="American Typewriter"/>
              <a:cs typeface="American Typewriter"/>
            </a:endParaRPr>
          </a:p>
        </p:txBody>
      </p:sp>
    </p:spTree>
    <p:extLst>
      <p:ext uri="{BB962C8B-B14F-4D97-AF65-F5344CB8AC3E}">
        <p14:creationId xmlns:p14="http://schemas.microsoft.com/office/powerpoint/2010/main" val="168912688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edge">
                                      <p:cBhvr>
                                        <p:cTn id="7" dur="31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4751" y="216931"/>
            <a:ext cx="7994496" cy="1754327"/>
          </a:xfrm>
          <a:prstGeom prst="rect">
            <a:avLst/>
          </a:prstGeom>
          <a:noFill/>
        </p:spPr>
        <p:txBody>
          <a:bodyPr wrap="none" rtlCol="0">
            <a:spAutoFit/>
          </a:bodyPr>
          <a:lstStyle/>
          <a:p>
            <a:pPr algn="ctr"/>
            <a:r>
              <a:rPr lang="en-US" sz="3600" b="1" dirty="0" smtClean="0">
                <a:latin typeface="American Typewriter"/>
                <a:cs typeface="American Typewriter"/>
              </a:rPr>
              <a:t>SUDDEN </a:t>
            </a:r>
          </a:p>
          <a:p>
            <a:pPr algn="ctr"/>
            <a:r>
              <a:rPr lang="en-US" sz="3600" b="1" dirty="0" smtClean="0">
                <a:latin typeface="American Typewriter"/>
                <a:cs typeface="American Typewriter"/>
              </a:rPr>
              <a:t>OR </a:t>
            </a:r>
          </a:p>
          <a:p>
            <a:pPr algn="ctr"/>
            <a:r>
              <a:rPr lang="en-US" sz="3600" b="1" dirty="0" smtClean="0">
                <a:latin typeface="American Typewriter"/>
                <a:cs typeface="American Typewriter"/>
              </a:rPr>
              <a:t>EXTRAORDINARY EMERGENCY</a:t>
            </a:r>
            <a:endParaRPr lang="en-US" sz="3600" b="1" dirty="0">
              <a:latin typeface="American Typewriter"/>
              <a:cs typeface="American Typewriter"/>
            </a:endParaRPr>
          </a:p>
        </p:txBody>
      </p:sp>
      <p:pic>
        <p:nvPicPr>
          <p:cNvPr id="3" name="Picture 2" descr="Custom-Icon-Design-Mono-General-1-Alert.ico"/>
          <p:cNvPicPr>
            <a:picLocks noChangeAspect="1"/>
          </p:cNvPicPr>
          <p:nvPr/>
        </p:nvPicPr>
        <p:blipFill>
          <a:blip r:embed="rId2">
            <a:biLevel thresh="75000"/>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tretch>
            <a:fillRect/>
          </a:stretch>
        </p:blipFill>
        <p:spPr>
          <a:xfrm>
            <a:off x="3826934" y="2150534"/>
            <a:ext cx="1498598" cy="1498598"/>
          </a:xfrm>
          <a:prstGeom prst="rect">
            <a:avLst/>
          </a:prstGeom>
        </p:spPr>
      </p:pic>
      <p:sp>
        <p:nvSpPr>
          <p:cNvPr id="4" name="TextBox 3"/>
          <p:cNvSpPr txBox="1"/>
          <p:nvPr/>
        </p:nvSpPr>
        <p:spPr>
          <a:xfrm>
            <a:off x="574752" y="4047066"/>
            <a:ext cx="7994496" cy="1938992"/>
          </a:xfrm>
          <a:prstGeom prst="rect">
            <a:avLst/>
          </a:prstGeom>
          <a:noFill/>
        </p:spPr>
        <p:txBody>
          <a:bodyPr wrap="square" rtlCol="0">
            <a:spAutoFit/>
          </a:bodyPr>
          <a:lstStyle/>
          <a:p>
            <a:pPr marL="285750" indent="-285750" algn="ctr">
              <a:buFont typeface="Arial"/>
              <a:buChar char="•"/>
            </a:pPr>
            <a:r>
              <a:rPr lang="en-US" sz="2400" b="1" dirty="0" smtClean="0">
                <a:latin typeface="American Typewriter"/>
                <a:cs typeface="American Typewriter"/>
              </a:rPr>
              <a:t>A person is not guilty of homicide if the act is necessary due to sudden or extraordinary emergency.</a:t>
            </a:r>
          </a:p>
          <a:p>
            <a:pPr marL="285750" indent="-285750" algn="ctr">
              <a:buFont typeface="Arial"/>
              <a:buChar char="•"/>
            </a:pPr>
            <a:r>
              <a:rPr lang="en-US" sz="2400" b="1" dirty="0" smtClean="0">
                <a:latin typeface="American Typewriter"/>
                <a:cs typeface="American Typewriter"/>
              </a:rPr>
              <a:t>This defense can be claimed in murder, manslaughter and defensive homicides.  </a:t>
            </a:r>
            <a:endParaRPr lang="en-US" sz="2400" b="1" dirty="0">
              <a:latin typeface="American Typewriter"/>
              <a:cs typeface="American Typewriter"/>
            </a:endParaRPr>
          </a:p>
        </p:txBody>
      </p:sp>
    </p:spTree>
    <p:extLst>
      <p:ext uri="{BB962C8B-B14F-4D97-AF65-F5344CB8AC3E}">
        <p14:creationId xmlns:p14="http://schemas.microsoft.com/office/powerpoint/2010/main" val="217204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0" fill="hold"/>
                                        <p:tgtEl>
                                          <p:spTgt spid="3"/>
                                        </p:tgtEl>
                                        <p:attrNameLst>
                                          <p:attrName>ppt_w</p:attrName>
                                        </p:attrNameLst>
                                      </p:cBhvr>
                                      <p:tavLst>
                                        <p:tav tm="0" fmla="#ppt_w*sin(2.5*pi*$)">
                                          <p:val>
                                            <p:fltVal val="0"/>
                                          </p:val>
                                        </p:tav>
                                        <p:tav tm="100000">
                                          <p:val>
                                            <p:fltVal val="1"/>
                                          </p:val>
                                        </p:tav>
                                      </p:tavLst>
                                    </p:anim>
                                    <p:anim calcmode="lin" valueType="num">
                                      <p:cBhvr>
                                        <p:cTn id="8" dur="5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65866" y="491065"/>
            <a:ext cx="4955203" cy="1015663"/>
          </a:xfrm>
          <a:prstGeom prst="rect">
            <a:avLst/>
          </a:prstGeom>
          <a:noFill/>
        </p:spPr>
        <p:txBody>
          <a:bodyPr wrap="none" rtlCol="0">
            <a:spAutoFit/>
          </a:bodyPr>
          <a:lstStyle/>
          <a:p>
            <a:pPr algn="ctr"/>
            <a:r>
              <a:rPr lang="en-US" sz="6000" b="1" dirty="0" smtClean="0">
                <a:latin typeface="American Typewriter"/>
                <a:cs typeface="American Typewriter"/>
              </a:rPr>
              <a:t>NECESSITY</a:t>
            </a:r>
            <a:endParaRPr lang="en-US" sz="6000" b="1" dirty="0">
              <a:latin typeface="American Typewriter"/>
              <a:cs typeface="American Typewriter"/>
            </a:endParaRPr>
          </a:p>
        </p:txBody>
      </p:sp>
      <p:pic>
        <p:nvPicPr>
          <p:cNvPr id="3" name="Picture 2" descr="5685-200.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54300" y="2159000"/>
            <a:ext cx="1854200" cy="1854200"/>
          </a:xfrm>
          <a:prstGeom prst="rect">
            <a:avLst/>
          </a:prstGeom>
        </p:spPr>
      </p:pic>
      <p:pic>
        <p:nvPicPr>
          <p:cNvPr id="7" name="Picture 6" descr="Crime.svg.png"/>
          <p:cNvPicPr>
            <a:picLocks noChangeAspect="1"/>
          </p:cNvPicPr>
          <p:nvPr/>
        </p:nvPicPr>
        <p:blipFill rotWithShape="1">
          <a:blip r:embed="rId3">
            <a:extLst>
              <a:ext uri="{28A0092B-C50C-407E-A947-70E740481C1C}">
                <a14:useLocalDpi xmlns:a14="http://schemas.microsoft.com/office/drawing/2010/main" val="0"/>
              </a:ext>
            </a:extLst>
          </a:blip>
          <a:srcRect l="41297"/>
          <a:stretch/>
        </p:blipFill>
        <p:spPr>
          <a:xfrm>
            <a:off x="4758266" y="2188709"/>
            <a:ext cx="1236133" cy="1824491"/>
          </a:xfrm>
          <a:prstGeom prst="rect">
            <a:avLst/>
          </a:prstGeom>
        </p:spPr>
      </p:pic>
      <p:sp>
        <p:nvSpPr>
          <p:cNvPr id="8" name="Rectangle 7"/>
          <p:cNvSpPr/>
          <p:nvPr/>
        </p:nvSpPr>
        <p:spPr>
          <a:xfrm>
            <a:off x="4627033" y="2159000"/>
            <a:ext cx="677334" cy="51646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a:solidFill>
                  <a:schemeClr val="bg1"/>
                </a:solidFill>
              </a:ln>
              <a:solidFill>
                <a:schemeClr val="bg1"/>
              </a:solidFill>
            </a:endParaRPr>
          </a:p>
        </p:txBody>
      </p:sp>
      <p:sp>
        <p:nvSpPr>
          <p:cNvPr id="9" name="TextBox 8"/>
          <p:cNvSpPr txBox="1"/>
          <p:nvPr/>
        </p:nvSpPr>
        <p:spPr>
          <a:xfrm>
            <a:off x="778933" y="4532742"/>
            <a:ext cx="7806267" cy="2308324"/>
          </a:xfrm>
          <a:prstGeom prst="rect">
            <a:avLst/>
          </a:prstGeom>
          <a:noFill/>
        </p:spPr>
        <p:txBody>
          <a:bodyPr wrap="square" rtlCol="0">
            <a:spAutoFit/>
          </a:bodyPr>
          <a:lstStyle/>
          <a:p>
            <a:pPr marL="285750" indent="-285750" algn="ctr">
              <a:buFont typeface="Arial"/>
              <a:buChar char="•"/>
            </a:pPr>
            <a:r>
              <a:rPr lang="en-US" sz="2400" b="1" dirty="0" smtClean="0">
                <a:latin typeface="American Typewriter"/>
                <a:cs typeface="American Typewriter"/>
              </a:rPr>
              <a:t>Necessity can be used as a defense in circumstances where a person causes harm in order to prevent greater harm.</a:t>
            </a:r>
          </a:p>
          <a:p>
            <a:pPr marL="285750" indent="-285750" algn="ctr">
              <a:buFont typeface="Arial"/>
              <a:buChar char="•"/>
            </a:pPr>
            <a:r>
              <a:rPr lang="en-US" sz="2400" b="1" dirty="0" smtClean="0">
                <a:latin typeface="American Typewriter"/>
                <a:cs typeface="American Typewriter"/>
              </a:rPr>
              <a:t>The act must be proportionate to the harm they intended to avoid </a:t>
            </a:r>
          </a:p>
          <a:p>
            <a:pPr algn="ctr"/>
            <a:r>
              <a:rPr lang="en-US" sz="2400" b="1" dirty="0" smtClean="0">
                <a:latin typeface="American Typewriter"/>
                <a:cs typeface="American Typewriter"/>
              </a:rPr>
              <a:t> </a:t>
            </a:r>
            <a:endParaRPr lang="en-US" sz="2400" b="1" dirty="0">
              <a:latin typeface="American Typewriter"/>
              <a:cs typeface="American Typewriter"/>
            </a:endParaRPr>
          </a:p>
        </p:txBody>
      </p:sp>
    </p:spTree>
    <p:extLst>
      <p:ext uri="{BB962C8B-B14F-4D97-AF65-F5344CB8AC3E}">
        <p14:creationId xmlns:p14="http://schemas.microsoft.com/office/powerpoint/2010/main" val="119360051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61555" y="440939"/>
            <a:ext cx="6116724" cy="1015663"/>
          </a:xfrm>
          <a:prstGeom prst="rect">
            <a:avLst/>
          </a:prstGeom>
          <a:noFill/>
        </p:spPr>
        <p:txBody>
          <a:bodyPr wrap="none" rtlCol="0">
            <a:spAutoFit/>
          </a:bodyPr>
          <a:lstStyle/>
          <a:p>
            <a:pPr algn="ctr"/>
            <a:r>
              <a:rPr lang="en-US" sz="6000" b="1" dirty="0" smtClean="0">
                <a:latin typeface="American Typewriter"/>
                <a:cs typeface="American Typewriter"/>
              </a:rPr>
              <a:t>AUTOMATISM </a:t>
            </a:r>
            <a:endParaRPr lang="en-US" sz="6000" b="1" dirty="0">
              <a:latin typeface="American Typewriter"/>
              <a:cs typeface="American Typewriter"/>
            </a:endParaRPr>
          </a:p>
        </p:txBody>
      </p:sp>
      <p:pic>
        <p:nvPicPr>
          <p:cNvPr id="3" name="Picture 2" descr="30624-200.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59200" y="1592069"/>
            <a:ext cx="1693333" cy="1693333"/>
          </a:xfrm>
          <a:prstGeom prst="rect">
            <a:avLst/>
          </a:prstGeom>
        </p:spPr>
      </p:pic>
      <p:sp>
        <p:nvSpPr>
          <p:cNvPr id="5" name="TextBox 4"/>
          <p:cNvSpPr txBox="1"/>
          <p:nvPr/>
        </p:nvSpPr>
        <p:spPr>
          <a:xfrm>
            <a:off x="829733" y="3811012"/>
            <a:ext cx="7501466" cy="3046988"/>
          </a:xfrm>
          <a:prstGeom prst="rect">
            <a:avLst/>
          </a:prstGeom>
          <a:noFill/>
        </p:spPr>
        <p:txBody>
          <a:bodyPr wrap="square" rtlCol="0">
            <a:spAutoFit/>
          </a:bodyPr>
          <a:lstStyle/>
          <a:p>
            <a:pPr algn="ctr"/>
            <a:r>
              <a:rPr lang="en-US" sz="2400" b="1" dirty="0" smtClean="0">
                <a:latin typeface="American Typewriter"/>
                <a:cs typeface="American Typewriter"/>
              </a:rPr>
              <a:t>Where actions are not controlled by a defendants conscious mind </a:t>
            </a:r>
            <a:r>
              <a:rPr lang="en-US" sz="2400" b="1" dirty="0" err="1" smtClean="0">
                <a:latin typeface="American Typewriter"/>
                <a:cs typeface="American Typewriter"/>
              </a:rPr>
              <a:t>eg</a:t>
            </a:r>
            <a:r>
              <a:rPr lang="en-US" sz="2400" b="1" dirty="0" smtClean="0">
                <a:latin typeface="American Typewriter"/>
                <a:cs typeface="American Typewriter"/>
              </a:rPr>
              <a:t>. </a:t>
            </a:r>
          </a:p>
          <a:p>
            <a:pPr marL="285750" indent="-285750" algn="ctr">
              <a:buFont typeface="Arial"/>
              <a:buChar char="•"/>
            </a:pPr>
            <a:r>
              <a:rPr lang="en-US" sz="2400" b="1" dirty="0" smtClean="0">
                <a:latin typeface="American Typewriter"/>
                <a:cs typeface="American Typewriter"/>
              </a:rPr>
              <a:t>Sleep Walking</a:t>
            </a:r>
          </a:p>
          <a:p>
            <a:pPr marL="285750" indent="-285750" algn="ctr">
              <a:buFont typeface="Arial"/>
              <a:buChar char="•"/>
            </a:pPr>
            <a:r>
              <a:rPr lang="en-US" sz="2400" b="1" dirty="0" smtClean="0">
                <a:latin typeface="American Typewriter"/>
                <a:cs typeface="American Typewriter"/>
              </a:rPr>
              <a:t>Hypnotized</a:t>
            </a:r>
          </a:p>
          <a:p>
            <a:pPr marL="285750" indent="-285750" algn="ctr">
              <a:buFont typeface="Arial"/>
              <a:buChar char="•"/>
            </a:pPr>
            <a:r>
              <a:rPr lang="en-US" sz="2400" b="1" dirty="0" smtClean="0">
                <a:latin typeface="American Typewriter"/>
                <a:cs typeface="American Typewriter"/>
              </a:rPr>
              <a:t>Epileptic Fit</a:t>
            </a:r>
          </a:p>
          <a:p>
            <a:pPr marL="285750" indent="-285750" algn="ctr">
              <a:buFont typeface="Arial"/>
              <a:buChar char="•"/>
            </a:pPr>
            <a:r>
              <a:rPr lang="en-US" sz="2400" b="1" dirty="0" smtClean="0">
                <a:latin typeface="American Typewriter"/>
                <a:cs typeface="American Typewriter"/>
              </a:rPr>
              <a:t>Concussion</a:t>
            </a:r>
          </a:p>
          <a:p>
            <a:pPr algn="ctr"/>
            <a:endParaRPr lang="en-US" sz="2400" b="1" dirty="0" smtClean="0">
              <a:latin typeface="American Typewriter"/>
              <a:cs typeface="American Typewriter"/>
            </a:endParaRPr>
          </a:p>
          <a:p>
            <a:pPr algn="ctr"/>
            <a:r>
              <a:rPr lang="en-US" sz="2400" b="1" dirty="0" smtClean="0">
                <a:latin typeface="American Typewriter"/>
                <a:cs typeface="American Typewriter"/>
              </a:rPr>
              <a:t>  </a:t>
            </a:r>
            <a:endParaRPr lang="en-US" sz="2400" b="1" dirty="0">
              <a:latin typeface="American Typewriter"/>
              <a:cs typeface="American Typewriter"/>
            </a:endParaRPr>
          </a:p>
        </p:txBody>
      </p:sp>
    </p:spTree>
    <p:extLst>
      <p:ext uri="{BB962C8B-B14F-4D97-AF65-F5344CB8AC3E}">
        <p14:creationId xmlns:p14="http://schemas.microsoft.com/office/powerpoint/2010/main" val="255633935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4100"/>
                                        <p:tgtEl>
                                          <p:spTgt spid="3"/>
                                        </p:tgtEl>
                                        <p:attrNameLst>
                                          <p:attrName>ppt_x</p:attrName>
                                        </p:attrNameLst>
                                      </p:cBhvr>
                                      <p:tavLst>
                                        <p:tav tm="0">
                                          <p:val>
                                            <p:strVal val="#ppt_x-#ppt_w*1.125000"/>
                                          </p:val>
                                        </p:tav>
                                        <p:tav tm="100000">
                                          <p:val>
                                            <p:strVal val="#ppt_x"/>
                                          </p:val>
                                        </p:tav>
                                      </p:tavLst>
                                    </p:anim>
                                    <p:animEffect transition="in" filter="wipe(right)">
                                      <p:cBhvr>
                                        <p:cTn id="8" dur="4100"/>
                                        <p:tgtEl>
                                          <p:spTgt spid="3"/>
                                        </p:tgtEl>
                                      </p:cBhvr>
                                    </p:animEffec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151</TotalTime>
  <Words>390</Words>
  <Application>Microsoft Macintosh PowerPoint</Application>
  <PresentationFormat>On-screen Show (4:3)</PresentationFormat>
  <Paragraphs>45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DEFENCES TO CRIME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DEFENCES TO CRIME </dc:title>
  <dc:creator>Stephen Robertson</dc:creator>
  <cp:lastModifiedBy>Stephen Robertson</cp:lastModifiedBy>
  <cp:revision>17</cp:revision>
  <dcterms:created xsi:type="dcterms:W3CDTF">2017-03-13T01:59:57Z</dcterms:created>
  <dcterms:modified xsi:type="dcterms:W3CDTF">2017-03-13T06:27:39Z</dcterms:modified>
</cp:coreProperties>
</file>