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snapToGrid="0" snapToObjects="1">
      <p:cViewPr varScale="1">
        <p:scale>
          <a:sx n="94" d="100"/>
          <a:sy n="94"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11/12/17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11/12/17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11/12/17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11/12/17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11/12/17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7580" y="129397"/>
            <a:ext cx="10318418" cy="4394988"/>
          </a:xfrm>
        </p:spPr>
        <p:txBody>
          <a:bodyPr/>
          <a:lstStyle/>
          <a:p>
            <a:r>
              <a:rPr lang="en-AU" dirty="0" smtClean="0"/>
              <a:t>Negligence</a:t>
            </a:r>
            <a:endParaRPr lang="en-AU" dirty="0"/>
          </a:p>
        </p:txBody>
      </p:sp>
      <p:sp>
        <p:nvSpPr>
          <p:cNvPr id="3" name="Subtitle 2"/>
          <p:cNvSpPr>
            <a:spLocks noGrp="1"/>
          </p:cNvSpPr>
          <p:nvPr>
            <p:ph type="subTitle" idx="1"/>
          </p:nvPr>
        </p:nvSpPr>
        <p:spPr/>
        <p:txBody>
          <a:bodyPr/>
          <a:lstStyle/>
          <a:p>
            <a:endParaRPr lang="en-A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397559" y="2756676"/>
            <a:ext cx="3598460" cy="2683851"/>
          </a:xfrm>
          <a:prstGeom prst="rect">
            <a:avLst/>
          </a:prstGeom>
        </p:spPr>
      </p:pic>
    </p:spTree>
    <p:extLst>
      <p:ext uri="{BB962C8B-B14F-4D97-AF65-F5344CB8AC3E}">
        <p14:creationId xmlns:p14="http://schemas.microsoft.com/office/powerpoint/2010/main" val="204412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Negligence</a:t>
            </a:r>
            <a:endParaRPr lang="en-AU" dirty="0"/>
          </a:p>
        </p:txBody>
      </p:sp>
      <p:sp>
        <p:nvSpPr>
          <p:cNvPr id="3" name="Content Placeholder 2"/>
          <p:cNvSpPr>
            <a:spLocks noGrp="1"/>
          </p:cNvSpPr>
          <p:nvPr>
            <p:ph idx="1"/>
          </p:nvPr>
        </p:nvSpPr>
        <p:spPr>
          <a:xfrm>
            <a:off x="1251678" y="1337481"/>
            <a:ext cx="10178322" cy="4542112"/>
          </a:xfrm>
        </p:spPr>
        <p:txBody>
          <a:bodyPr>
            <a:normAutofit/>
          </a:bodyPr>
          <a:lstStyle/>
          <a:p>
            <a:r>
              <a:rPr lang="en-US" sz="2400" dirty="0">
                <a:solidFill>
                  <a:schemeClr val="tx1"/>
                </a:solidFill>
              </a:rPr>
              <a:t>The tort of </a:t>
            </a:r>
            <a:r>
              <a:rPr lang="en-US" sz="2400" b="1" dirty="0">
                <a:solidFill>
                  <a:schemeClr val="tx1"/>
                </a:solidFill>
              </a:rPr>
              <a:t>negligence </a:t>
            </a:r>
            <a:r>
              <a:rPr lang="en-US" sz="2400" dirty="0">
                <a:solidFill>
                  <a:schemeClr val="tx1"/>
                </a:solidFill>
              </a:rPr>
              <a:t>is concerned with careless actions that </a:t>
            </a:r>
            <a:r>
              <a:rPr lang="en-US" sz="2400" dirty="0" smtClean="0">
                <a:solidFill>
                  <a:schemeClr val="tx1"/>
                </a:solidFill>
              </a:rPr>
              <a:t>result </a:t>
            </a:r>
            <a:r>
              <a:rPr lang="en-US" sz="2400" dirty="0">
                <a:solidFill>
                  <a:schemeClr val="tx1"/>
                </a:solidFill>
              </a:rPr>
              <a:t>in loss</a:t>
            </a:r>
            <a:r>
              <a:rPr lang="en-US" sz="2400" dirty="0" smtClean="0">
                <a:solidFill>
                  <a:schemeClr val="tx1"/>
                </a:solidFill>
              </a:rPr>
              <a:t>.</a:t>
            </a:r>
          </a:p>
          <a:p>
            <a:endParaRPr lang="en-US" sz="2400" dirty="0">
              <a:solidFill>
                <a:schemeClr val="tx1"/>
              </a:solidFill>
            </a:endParaRPr>
          </a:p>
          <a:p>
            <a:r>
              <a:rPr lang="en-US" sz="2400" dirty="0">
                <a:solidFill>
                  <a:schemeClr val="tx1"/>
                </a:solidFill>
              </a:rPr>
              <a:t>Negligence occurs when a person behaves in a careless or reckless manner that results in an injury to another. </a:t>
            </a:r>
          </a:p>
          <a:p>
            <a:endParaRPr lang="en-US" sz="2400" dirty="0" smtClean="0">
              <a:solidFill>
                <a:schemeClr val="tx1"/>
              </a:solidFill>
            </a:endParaRPr>
          </a:p>
          <a:p>
            <a:r>
              <a:rPr lang="en-US" sz="2400" dirty="0" smtClean="0">
                <a:solidFill>
                  <a:schemeClr val="tx1"/>
                </a:solidFill>
              </a:rPr>
              <a:t>For negligence to be established three things must be considered. </a:t>
            </a:r>
          </a:p>
          <a:p>
            <a:pPr lvl="1"/>
            <a:r>
              <a:rPr lang="en-US" sz="2400" dirty="0">
                <a:solidFill>
                  <a:schemeClr val="tx1"/>
                </a:solidFill>
              </a:rPr>
              <a:t>Duty of care </a:t>
            </a:r>
            <a:endParaRPr lang="en-US" sz="2400" dirty="0" smtClean="0">
              <a:solidFill>
                <a:schemeClr val="tx1"/>
              </a:solidFill>
            </a:endParaRPr>
          </a:p>
          <a:p>
            <a:pPr lvl="1"/>
            <a:r>
              <a:rPr lang="en-US" sz="2400" dirty="0" smtClean="0">
                <a:solidFill>
                  <a:schemeClr val="tx1"/>
                </a:solidFill>
              </a:rPr>
              <a:t>Breach </a:t>
            </a:r>
            <a:r>
              <a:rPr lang="en-US" sz="2400" dirty="0">
                <a:solidFill>
                  <a:schemeClr val="tx1"/>
                </a:solidFill>
              </a:rPr>
              <a:t>of duty </a:t>
            </a:r>
            <a:endParaRPr lang="en-US" sz="2400" dirty="0" smtClean="0">
              <a:solidFill>
                <a:schemeClr val="tx1"/>
              </a:solidFill>
            </a:endParaRPr>
          </a:p>
          <a:p>
            <a:pPr lvl="1"/>
            <a:r>
              <a:rPr lang="en-US" sz="2400" dirty="0" smtClean="0">
                <a:solidFill>
                  <a:schemeClr val="tx1"/>
                </a:solidFill>
              </a:rPr>
              <a:t>Injury/damage </a:t>
            </a:r>
            <a:endParaRPr lang="en-US" sz="2400" dirty="0">
              <a:solidFill>
                <a:schemeClr val="tx1"/>
              </a:solidFill>
            </a:endParaRPr>
          </a:p>
        </p:txBody>
      </p:sp>
    </p:spTree>
    <p:extLst>
      <p:ext uri="{BB962C8B-B14F-4D97-AF65-F5344CB8AC3E}">
        <p14:creationId xmlns:p14="http://schemas.microsoft.com/office/powerpoint/2010/main" val="13670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Duty of Care: </a:t>
            </a:r>
            <a:br>
              <a:rPr lang="en-AU" dirty="0" smtClean="0"/>
            </a:br>
            <a:r>
              <a:rPr lang="en-AU" dirty="0" smtClean="0"/>
              <a:t>to whom is duty of owed? </a:t>
            </a:r>
            <a:endParaRPr lang="en-AU" dirty="0"/>
          </a:p>
        </p:txBody>
      </p:sp>
      <p:sp>
        <p:nvSpPr>
          <p:cNvPr id="3" name="Content Placeholder 2"/>
          <p:cNvSpPr>
            <a:spLocks noGrp="1"/>
          </p:cNvSpPr>
          <p:nvPr>
            <p:ph idx="1"/>
          </p:nvPr>
        </p:nvSpPr>
        <p:spPr>
          <a:xfrm>
            <a:off x="1251678" y="2286001"/>
            <a:ext cx="10178322" cy="4169390"/>
          </a:xfrm>
        </p:spPr>
        <p:txBody>
          <a:bodyPr>
            <a:normAutofit fontScale="85000" lnSpcReduction="20000"/>
          </a:bodyPr>
          <a:lstStyle/>
          <a:p>
            <a:r>
              <a:rPr lang="en-US" dirty="0">
                <a:solidFill>
                  <a:schemeClr val="tx1"/>
                </a:solidFill>
              </a:rPr>
              <a:t>When trying to determine whether a person owes a duty of care to another, we must ask whether the two parties involved were </a:t>
            </a:r>
            <a:r>
              <a:rPr lang="en-US" dirty="0" smtClean="0">
                <a:solidFill>
                  <a:schemeClr val="tx1"/>
                </a:solidFill>
              </a:rPr>
              <a:t>‘</a:t>
            </a:r>
            <a:r>
              <a:rPr lang="en-US" dirty="0" err="1" smtClean="0">
                <a:solidFill>
                  <a:schemeClr val="tx1"/>
                </a:solidFill>
              </a:rPr>
              <a:t>neighbours</a:t>
            </a:r>
            <a:r>
              <a:rPr lang="en-US" dirty="0" smtClean="0">
                <a:solidFill>
                  <a:schemeClr val="tx1"/>
                </a:solidFill>
              </a:rPr>
              <a:t>.’ </a:t>
            </a:r>
          </a:p>
          <a:p>
            <a:r>
              <a:rPr lang="en-US" dirty="0" smtClean="0">
                <a:solidFill>
                  <a:schemeClr val="tx1"/>
                </a:solidFill>
              </a:rPr>
              <a:t>A </a:t>
            </a:r>
            <a:r>
              <a:rPr lang="en-US" dirty="0">
                <a:solidFill>
                  <a:schemeClr val="tx1"/>
                </a:solidFill>
              </a:rPr>
              <a:t>person’s </a:t>
            </a:r>
            <a:r>
              <a:rPr lang="en-US" dirty="0" smtClean="0">
                <a:solidFill>
                  <a:schemeClr val="tx1"/>
                </a:solidFill>
              </a:rPr>
              <a:t>‘</a:t>
            </a:r>
            <a:r>
              <a:rPr lang="en-US" dirty="0" err="1" smtClean="0">
                <a:solidFill>
                  <a:schemeClr val="tx1"/>
                </a:solidFill>
              </a:rPr>
              <a:t>neighbour</a:t>
            </a:r>
            <a:r>
              <a:rPr lang="en-US" dirty="0" smtClean="0">
                <a:solidFill>
                  <a:schemeClr val="tx1"/>
                </a:solidFill>
              </a:rPr>
              <a:t>’ </a:t>
            </a:r>
            <a:r>
              <a:rPr lang="en-US" dirty="0">
                <a:solidFill>
                  <a:schemeClr val="tx1"/>
                </a:solidFill>
              </a:rPr>
              <a:t>is someone who would be closely and directly affected by that person’s acts or omissions. </a:t>
            </a:r>
            <a:endParaRPr lang="en-US" dirty="0" smtClean="0">
              <a:solidFill>
                <a:schemeClr val="tx1"/>
              </a:solidFill>
            </a:endParaRPr>
          </a:p>
          <a:p>
            <a:r>
              <a:rPr lang="en-US" dirty="0" smtClean="0">
                <a:solidFill>
                  <a:schemeClr val="tx1"/>
                </a:solidFill>
              </a:rPr>
              <a:t>Therefore</a:t>
            </a:r>
            <a:r>
              <a:rPr lang="en-US" dirty="0">
                <a:solidFill>
                  <a:schemeClr val="tx1"/>
                </a:solidFill>
              </a:rPr>
              <a:t>, a person must take reasonable care to avoid acts and omissions that can reasonably be foreseen as likely to injure their ‘</a:t>
            </a:r>
            <a:r>
              <a:rPr lang="en-US" dirty="0" err="1">
                <a:solidFill>
                  <a:schemeClr val="tx1"/>
                </a:solidFill>
              </a:rPr>
              <a:t>neighbours</a:t>
            </a:r>
            <a:r>
              <a:rPr lang="en-US" dirty="0">
                <a:solidFill>
                  <a:schemeClr val="tx1"/>
                </a:solidFill>
              </a:rPr>
              <a:t>’. </a:t>
            </a:r>
          </a:p>
          <a:p>
            <a:r>
              <a:rPr lang="en-US" dirty="0" smtClean="0">
                <a:solidFill>
                  <a:schemeClr val="tx1"/>
                </a:solidFill>
              </a:rPr>
              <a:t>A </a:t>
            </a:r>
            <a:r>
              <a:rPr lang="en-US" dirty="0">
                <a:solidFill>
                  <a:schemeClr val="tx1"/>
                </a:solidFill>
              </a:rPr>
              <a:t>person owes a duty of care if these circumstances exist: </a:t>
            </a:r>
            <a:endParaRPr lang="en-US" dirty="0" smtClean="0">
              <a:solidFill>
                <a:schemeClr val="tx1"/>
              </a:solidFill>
            </a:endParaRPr>
          </a:p>
          <a:p>
            <a:pPr lvl="1"/>
            <a:r>
              <a:rPr lang="en-US" dirty="0" smtClean="0">
                <a:solidFill>
                  <a:schemeClr val="tx1"/>
                </a:solidFill>
              </a:rPr>
              <a:t>the </a:t>
            </a:r>
            <a:r>
              <a:rPr lang="en-US" dirty="0">
                <a:solidFill>
                  <a:schemeClr val="tx1"/>
                </a:solidFill>
              </a:rPr>
              <a:t>risk was foreseeable </a:t>
            </a:r>
          </a:p>
          <a:p>
            <a:pPr lvl="1"/>
            <a:r>
              <a:rPr lang="en-US" dirty="0" smtClean="0">
                <a:solidFill>
                  <a:schemeClr val="tx1"/>
                </a:solidFill>
              </a:rPr>
              <a:t>the </a:t>
            </a:r>
            <a:r>
              <a:rPr lang="en-US" dirty="0">
                <a:solidFill>
                  <a:schemeClr val="tx1"/>
                </a:solidFill>
              </a:rPr>
              <a:t>risk was </a:t>
            </a:r>
            <a:r>
              <a:rPr lang="en-US" dirty="0" smtClean="0">
                <a:solidFill>
                  <a:schemeClr val="tx1"/>
                </a:solidFill>
              </a:rPr>
              <a:t>significant </a:t>
            </a:r>
            <a:r>
              <a:rPr lang="en-US" dirty="0">
                <a:solidFill>
                  <a:schemeClr val="tx1"/>
                </a:solidFill>
              </a:rPr>
              <a:t>or not </a:t>
            </a:r>
            <a:r>
              <a:rPr lang="en-US" dirty="0" smtClean="0">
                <a:solidFill>
                  <a:schemeClr val="tx1"/>
                </a:solidFill>
              </a:rPr>
              <a:t>insignificant </a:t>
            </a:r>
            <a:r>
              <a:rPr lang="en-US" dirty="0">
                <a:solidFill>
                  <a:schemeClr val="tx1"/>
                </a:solidFill>
              </a:rPr>
              <a:t>(not far-fetched or fanciful) </a:t>
            </a:r>
            <a:endParaRPr lang="en-US" dirty="0" smtClean="0">
              <a:solidFill>
                <a:schemeClr val="tx1"/>
              </a:solidFill>
            </a:endParaRPr>
          </a:p>
          <a:p>
            <a:pPr lvl="1"/>
            <a:r>
              <a:rPr lang="en-US" dirty="0" smtClean="0">
                <a:solidFill>
                  <a:schemeClr val="tx1"/>
                </a:solidFill>
              </a:rPr>
              <a:t>in </a:t>
            </a:r>
            <a:r>
              <a:rPr lang="en-US" dirty="0">
                <a:solidFill>
                  <a:schemeClr val="tx1"/>
                </a:solidFill>
              </a:rPr>
              <a:t>the circumstances, a reasonable person in the same position would have taken </a:t>
            </a:r>
            <a:r>
              <a:rPr lang="en-US" dirty="0" smtClean="0">
                <a:solidFill>
                  <a:schemeClr val="tx1"/>
                </a:solidFill>
              </a:rPr>
              <a:t>precautions </a:t>
            </a:r>
            <a:r>
              <a:rPr lang="en-US" dirty="0">
                <a:solidFill>
                  <a:schemeClr val="tx1"/>
                </a:solidFill>
              </a:rPr>
              <a:t>to eliminate any risk of harm. </a:t>
            </a:r>
          </a:p>
          <a:p>
            <a:r>
              <a:rPr lang="en-US" dirty="0">
                <a:solidFill>
                  <a:schemeClr val="tx1"/>
                </a:solidFill>
              </a:rPr>
              <a:t>This means that a plaintiff does not have to prove that the defendant actually knew that their act would lead to the exact injury that occurred. The plaintiff must only prove that it was reasonable for the defendant to expect some form of injury to occur after their act. </a:t>
            </a:r>
          </a:p>
          <a:p>
            <a:endParaRPr lang="en-AU" dirty="0"/>
          </a:p>
        </p:txBody>
      </p:sp>
    </p:spTree>
    <p:extLst>
      <p:ext uri="{BB962C8B-B14F-4D97-AF65-F5344CB8AC3E}">
        <p14:creationId xmlns:p14="http://schemas.microsoft.com/office/powerpoint/2010/main" val="37137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Breach of Duty:</a:t>
            </a:r>
            <a:br>
              <a:rPr lang="en-AU" dirty="0" smtClean="0"/>
            </a:br>
            <a:r>
              <a:rPr lang="en-AU" dirty="0" smtClean="0"/>
              <a:t>When is a duty of care breached?</a:t>
            </a:r>
            <a:endParaRPr lang="en-AU" dirty="0"/>
          </a:p>
        </p:txBody>
      </p:sp>
      <p:sp>
        <p:nvSpPr>
          <p:cNvPr id="3" name="Content Placeholder 2"/>
          <p:cNvSpPr>
            <a:spLocks noGrp="1"/>
          </p:cNvSpPr>
          <p:nvPr>
            <p:ph idx="1"/>
          </p:nvPr>
        </p:nvSpPr>
        <p:spPr>
          <a:xfrm>
            <a:off x="1251678" y="2286001"/>
            <a:ext cx="10178322" cy="4155742"/>
          </a:xfrm>
        </p:spPr>
        <p:txBody>
          <a:bodyPr>
            <a:normAutofit fontScale="92500"/>
          </a:bodyPr>
          <a:lstStyle/>
          <a:p>
            <a:r>
              <a:rPr lang="en-US" sz="2400" dirty="0" smtClean="0">
                <a:solidFill>
                  <a:schemeClr val="tx1"/>
                </a:solidFill>
              </a:rPr>
              <a:t>Once </a:t>
            </a:r>
            <a:r>
              <a:rPr lang="en-US" sz="2400" dirty="0">
                <a:solidFill>
                  <a:schemeClr val="tx1"/>
                </a:solidFill>
              </a:rPr>
              <a:t>a duty of care has been established, the plaintiff must then prove that the defendant breached that duty of care, by acting in a careless manner. </a:t>
            </a:r>
            <a:endParaRPr lang="en-US" sz="2400" dirty="0" smtClean="0">
              <a:solidFill>
                <a:schemeClr val="tx1"/>
              </a:solidFill>
            </a:endParaRPr>
          </a:p>
          <a:p>
            <a:r>
              <a:rPr lang="en-US" sz="2400" dirty="0" smtClean="0">
                <a:solidFill>
                  <a:schemeClr val="tx1"/>
                </a:solidFill>
              </a:rPr>
              <a:t>A </a:t>
            </a:r>
            <a:r>
              <a:rPr lang="en-US" sz="2400" dirty="0">
                <a:solidFill>
                  <a:schemeClr val="tx1"/>
                </a:solidFill>
              </a:rPr>
              <a:t>duty of care will have been breached if a defendant fails to act as a reasonable person would have in the same situation. The courts have developed some basic principles in relation to this matter. </a:t>
            </a:r>
            <a:endParaRPr lang="en-US" sz="2400" dirty="0" smtClean="0">
              <a:solidFill>
                <a:schemeClr val="tx1"/>
              </a:solidFill>
            </a:endParaRPr>
          </a:p>
          <a:p>
            <a:pPr lvl="1"/>
            <a:r>
              <a:rPr lang="en-US" sz="2200" dirty="0" smtClean="0">
                <a:solidFill>
                  <a:schemeClr val="tx1"/>
                </a:solidFill>
              </a:rPr>
              <a:t>The </a:t>
            </a:r>
            <a:r>
              <a:rPr lang="en-US" sz="2200" dirty="0">
                <a:solidFill>
                  <a:schemeClr val="tx1"/>
                </a:solidFill>
              </a:rPr>
              <a:t>standard of care required will increase with the seriousness of the injury that could </a:t>
            </a:r>
            <a:r>
              <a:rPr lang="en-US" sz="2200" dirty="0" smtClean="0">
                <a:solidFill>
                  <a:schemeClr val="tx1"/>
                </a:solidFill>
              </a:rPr>
              <a:t>result.</a:t>
            </a:r>
          </a:p>
          <a:p>
            <a:pPr lvl="1"/>
            <a:r>
              <a:rPr lang="en-US" sz="2200" dirty="0" smtClean="0">
                <a:solidFill>
                  <a:schemeClr val="tx1"/>
                </a:solidFill>
              </a:rPr>
              <a:t>The </a:t>
            </a:r>
            <a:r>
              <a:rPr lang="en-US" sz="2200" dirty="0">
                <a:solidFill>
                  <a:schemeClr val="tx1"/>
                </a:solidFill>
              </a:rPr>
              <a:t>greater the likelihood of injury, the greater the care that should be taken to avoid it. </a:t>
            </a:r>
            <a:endParaRPr lang="en-US" sz="2200" dirty="0" smtClean="0">
              <a:solidFill>
                <a:schemeClr val="tx1"/>
              </a:solidFill>
            </a:endParaRPr>
          </a:p>
          <a:p>
            <a:pPr lvl="1"/>
            <a:r>
              <a:rPr lang="en-US" sz="2200" dirty="0" smtClean="0">
                <a:solidFill>
                  <a:schemeClr val="tx1"/>
                </a:solidFill>
              </a:rPr>
              <a:t>The </a:t>
            </a:r>
            <a:r>
              <a:rPr lang="en-US" sz="2200" dirty="0">
                <a:solidFill>
                  <a:schemeClr val="tx1"/>
                </a:solidFill>
              </a:rPr>
              <a:t>easier the task of avoiding the injury, the more reasonable it is to expect </a:t>
            </a:r>
            <a:r>
              <a:rPr lang="en-US" sz="2200" dirty="0" smtClean="0">
                <a:solidFill>
                  <a:schemeClr val="tx1"/>
                </a:solidFill>
              </a:rPr>
              <a:t>that measures </a:t>
            </a:r>
            <a:r>
              <a:rPr lang="en-US" sz="2200" dirty="0">
                <a:solidFill>
                  <a:schemeClr val="tx1"/>
                </a:solidFill>
              </a:rPr>
              <a:t>to avoid injury be taken. </a:t>
            </a:r>
          </a:p>
          <a:p>
            <a:endParaRPr lang="en-AU" dirty="0"/>
          </a:p>
        </p:txBody>
      </p:sp>
    </p:spTree>
    <p:extLst>
      <p:ext uri="{BB962C8B-B14F-4D97-AF65-F5344CB8AC3E}">
        <p14:creationId xmlns:p14="http://schemas.microsoft.com/office/powerpoint/2010/main" val="146399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Damage or injury caused: </a:t>
            </a:r>
            <a:r>
              <a:rPr lang="en-US" i="1" dirty="0" smtClean="0"/>
              <a:t/>
            </a:r>
            <a:br>
              <a:rPr lang="en-US" i="1" dirty="0" smtClean="0"/>
            </a:br>
            <a:r>
              <a:rPr lang="en-US" i="1" dirty="0" smtClean="0"/>
              <a:t>what </a:t>
            </a:r>
            <a:r>
              <a:rPr lang="en-US" i="1" dirty="0"/>
              <a:t>damage or injury must be compensated? </a:t>
            </a:r>
            <a:r>
              <a:rPr lang="en-US" dirty="0"/>
              <a:t/>
            </a:r>
            <a:br>
              <a:rPr lang="en-US" dirty="0"/>
            </a:br>
            <a:endParaRPr lang="en-AU" dirty="0"/>
          </a:p>
        </p:txBody>
      </p:sp>
      <p:sp>
        <p:nvSpPr>
          <p:cNvPr id="3" name="Content Placeholder 2"/>
          <p:cNvSpPr>
            <a:spLocks noGrp="1"/>
          </p:cNvSpPr>
          <p:nvPr>
            <p:ph idx="1"/>
          </p:nvPr>
        </p:nvSpPr>
        <p:spPr>
          <a:xfrm>
            <a:off x="1251678" y="3264409"/>
            <a:ext cx="10178322" cy="3593591"/>
          </a:xfrm>
        </p:spPr>
        <p:txBody>
          <a:bodyPr/>
          <a:lstStyle/>
          <a:p>
            <a:r>
              <a:rPr lang="en-US" sz="2400" dirty="0">
                <a:solidFill>
                  <a:schemeClr val="tx1"/>
                </a:solidFill>
              </a:rPr>
              <a:t>For the plaintiff to be successful in their negligence claim, they must also prove that they suffered damage or injury as a result of the defendant’s careless </a:t>
            </a:r>
            <a:r>
              <a:rPr lang="en-US" sz="2400" dirty="0" err="1">
                <a:solidFill>
                  <a:schemeClr val="tx1"/>
                </a:solidFill>
              </a:rPr>
              <a:t>behaviour</a:t>
            </a:r>
            <a:r>
              <a:rPr lang="en-US" sz="2400" dirty="0">
                <a:solidFill>
                  <a:schemeClr val="tx1"/>
                </a:solidFill>
              </a:rPr>
              <a:t> and not as the result of some other factor or incident. </a:t>
            </a:r>
            <a:endParaRPr lang="en-US" sz="2400" dirty="0" smtClean="0">
              <a:solidFill>
                <a:schemeClr val="tx1"/>
              </a:solidFill>
            </a:endParaRPr>
          </a:p>
          <a:p>
            <a:r>
              <a:rPr lang="en-US" sz="2400" dirty="0" smtClean="0">
                <a:solidFill>
                  <a:schemeClr val="tx1"/>
                </a:solidFill>
              </a:rPr>
              <a:t>This </a:t>
            </a:r>
            <a:r>
              <a:rPr lang="en-US" sz="2400" dirty="0">
                <a:solidFill>
                  <a:schemeClr val="tx1"/>
                </a:solidFill>
              </a:rPr>
              <a:t>damage or injury could be physical, such as a broken arm; mental harm, such as depression; or </a:t>
            </a:r>
            <a:r>
              <a:rPr lang="en-US" sz="2400" dirty="0" err="1" smtClean="0">
                <a:solidFill>
                  <a:schemeClr val="tx1"/>
                </a:solidFill>
              </a:rPr>
              <a:t>fiancial</a:t>
            </a:r>
            <a:r>
              <a:rPr lang="en-US" sz="2400" dirty="0" smtClean="0">
                <a:solidFill>
                  <a:schemeClr val="tx1"/>
                </a:solidFill>
              </a:rPr>
              <a:t> </a:t>
            </a:r>
            <a:r>
              <a:rPr lang="en-US" sz="2400" dirty="0">
                <a:solidFill>
                  <a:schemeClr val="tx1"/>
                </a:solidFill>
              </a:rPr>
              <a:t>harm, such as the inability to work for a living. </a:t>
            </a:r>
          </a:p>
          <a:p>
            <a:endParaRPr lang="en-AU" dirty="0"/>
          </a:p>
        </p:txBody>
      </p:sp>
    </p:spTree>
    <p:extLst>
      <p:ext uri="{BB962C8B-B14F-4D97-AF65-F5344CB8AC3E}">
        <p14:creationId xmlns:p14="http://schemas.microsoft.com/office/powerpoint/2010/main" val="176376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Defences to negligence</a:t>
            </a:r>
            <a:endParaRPr lang="en-AU" dirty="0"/>
          </a:p>
        </p:txBody>
      </p:sp>
      <p:sp>
        <p:nvSpPr>
          <p:cNvPr id="3" name="Content Placeholder 2"/>
          <p:cNvSpPr>
            <a:spLocks noGrp="1"/>
          </p:cNvSpPr>
          <p:nvPr>
            <p:ph idx="1"/>
          </p:nvPr>
        </p:nvSpPr>
        <p:spPr>
          <a:xfrm>
            <a:off x="1251678" y="1494431"/>
            <a:ext cx="10178322" cy="4851778"/>
          </a:xfrm>
        </p:spPr>
        <p:txBody>
          <a:bodyPr>
            <a:normAutofit lnSpcReduction="10000"/>
          </a:bodyPr>
          <a:lstStyle/>
          <a:p>
            <a:pPr marL="0" indent="0">
              <a:buNone/>
            </a:pPr>
            <a:r>
              <a:rPr lang="en-US" sz="2400" dirty="0">
                <a:solidFill>
                  <a:schemeClr val="tx1"/>
                </a:solidFill>
              </a:rPr>
              <a:t>A person being sued for negligence may present several </a:t>
            </a:r>
            <a:r>
              <a:rPr lang="en-US" sz="2400" dirty="0" err="1">
                <a:solidFill>
                  <a:schemeClr val="tx1"/>
                </a:solidFill>
              </a:rPr>
              <a:t>defences</a:t>
            </a:r>
            <a:r>
              <a:rPr lang="en-US" sz="2400" dirty="0">
                <a:solidFill>
                  <a:schemeClr val="tx1"/>
                </a:solidFill>
              </a:rPr>
              <a:t> to the </a:t>
            </a:r>
            <a:r>
              <a:rPr lang="en-US" sz="2400" dirty="0" smtClean="0">
                <a:solidFill>
                  <a:schemeClr val="tx1"/>
                </a:solidFill>
              </a:rPr>
              <a:t>court.</a:t>
            </a:r>
          </a:p>
          <a:p>
            <a:pPr marL="0" indent="0">
              <a:buNone/>
            </a:pPr>
            <a:endParaRPr lang="en-US" sz="2400" dirty="0">
              <a:solidFill>
                <a:schemeClr val="tx1"/>
              </a:solidFill>
            </a:endParaRPr>
          </a:p>
          <a:p>
            <a:r>
              <a:rPr lang="en-US" sz="2400" b="1" i="1" dirty="0" smtClean="0">
                <a:solidFill>
                  <a:schemeClr val="tx1"/>
                </a:solidFill>
              </a:rPr>
              <a:t>No </a:t>
            </a:r>
            <a:r>
              <a:rPr lang="en-US" sz="2400" b="1" i="1" dirty="0">
                <a:solidFill>
                  <a:schemeClr val="tx1"/>
                </a:solidFill>
              </a:rPr>
              <a:t>duty of care was owed</a:t>
            </a:r>
            <a:r>
              <a:rPr lang="en-US" sz="2400" b="1" dirty="0">
                <a:solidFill>
                  <a:schemeClr val="tx1"/>
                </a:solidFill>
              </a:rPr>
              <a:t>.</a:t>
            </a:r>
            <a:r>
              <a:rPr lang="en-US" sz="2400" dirty="0">
                <a:solidFill>
                  <a:schemeClr val="tx1"/>
                </a:solidFill>
              </a:rPr>
              <a:t> A defendant relying on this </a:t>
            </a:r>
            <a:r>
              <a:rPr lang="en-US" sz="2400" dirty="0" err="1">
                <a:solidFill>
                  <a:schemeClr val="tx1"/>
                </a:solidFill>
              </a:rPr>
              <a:t>defence</a:t>
            </a:r>
            <a:r>
              <a:rPr lang="en-US" sz="2400" dirty="0">
                <a:solidFill>
                  <a:schemeClr val="tx1"/>
                </a:solidFill>
              </a:rPr>
              <a:t> would claim that it </a:t>
            </a:r>
            <a:r>
              <a:rPr lang="en-US" sz="2400" dirty="0" smtClean="0">
                <a:solidFill>
                  <a:schemeClr val="tx1"/>
                </a:solidFill>
              </a:rPr>
              <a:t>was not </a:t>
            </a:r>
            <a:r>
              <a:rPr lang="en-US" sz="2400" dirty="0">
                <a:solidFill>
                  <a:schemeClr val="tx1"/>
                </a:solidFill>
              </a:rPr>
              <a:t>reasonable to foresee that the actions would cause the loss or damage </a:t>
            </a:r>
            <a:r>
              <a:rPr lang="en-US" sz="2400" dirty="0" smtClean="0">
                <a:solidFill>
                  <a:schemeClr val="tx1"/>
                </a:solidFill>
              </a:rPr>
              <a:t>suffered.</a:t>
            </a:r>
            <a:endParaRPr lang="en-US" sz="2400" dirty="0">
              <a:solidFill>
                <a:schemeClr val="tx1"/>
              </a:solidFill>
            </a:endParaRPr>
          </a:p>
          <a:p>
            <a:r>
              <a:rPr lang="en-US" sz="2400" b="1" i="1" dirty="0" smtClean="0">
                <a:solidFill>
                  <a:schemeClr val="tx1"/>
                </a:solidFill>
              </a:rPr>
              <a:t>The </a:t>
            </a:r>
            <a:r>
              <a:rPr lang="en-US" sz="2400" b="1" i="1" dirty="0">
                <a:solidFill>
                  <a:schemeClr val="tx1"/>
                </a:solidFill>
              </a:rPr>
              <a:t>duty of care was not breached</a:t>
            </a:r>
            <a:r>
              <a:rPr lang="en-US" sz="2400" b="1" dirty="0">
                <a:solidFill>
                  <a:schemeClr val="tx1"/>
                </a:solidFill>
              </a:rPr>
              <a:t>. </a:t>
            </a:r>
            <a:r>
              <a:rPr lang="en-US" sz="2400" b="1" dirty="0" smtClean="0">
                <a:solidFill>
                  <a:schemeClr val="tx1"/>
                </a:solidFill>
              </a:rPr>
              <a:t> </a:t>
            </a:r>
            <a:r>
              <a:rPr lang="en-US" sz="2400" dirty="0" smtClean="0">
                <a:solidFill>
                  <a:schemeClr val="tx1"/>
                </a:solidFill>
              </a:rPr>
              <a:t>A </a:t>
            </a:r>
            <a:r>
              <a:rPr lang="en-US" sz="2400" dirty="0">
                <a:solidFill>
                  <a:schemeClr val="tx1"/>
                </a:solidFill>
              </a:rPr>
              <a:t>duty of care is not breached if the defendant acted as any normal person would and the injury was the result of an accident or could not reasonably have been stopped. For example, at a cricket match a ball may be hit into the spectator area and possibly injure someone; it may not be feasible to fence the </a:t>
            </a:r>
            <a:r>
              <a:rPr lang="en-US" sz="2400" dirty="0" smtClean="0">
                <a:solidFill>
                  <a:schemeClr val="tx1"/>
                </a:solidFill>
              </a:rPr>
              <a:t>entire </a:t>
            </a:r>
            <a:r>
              <a:rPr lang="en-US" sz="2400" dirty="0">
                <a:solidFill>
                  <a:schemeClr val="tx1"/>
                </a:solidFill>
              </a:rPr>
              <a:t>ground to avoid such a possibility.</a:t>
            </a:r>
            <a:r>
              <a:rPr lang="en-US" dirty="0"/>
              <a:t/>
            </a:r>
            <a:br>
              <a:rPr lang="en-US" dirty="0"/>
            </a:br>
            <a:endParaRPr lang="en-US" dirty="0"/>
          </a:p>
          <a:p>
            <a:endParaRPr lang="en-US" dirty="0"/>
          </a:p>
        </p:txBody>
      </p:sp>
    </p:spTree>
    <p:extLst>
      <p:ext uri="{BB962C8B-B14F-4D97-AF65-F5344CB8AC3E}">
        <p14:creationId xmlns:p14="http://schemas.microsoft.com/office/powerpoint/2010/main" val="39908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Defences to </a:t>
            </a:r>
            <a:r>
              <a:rPr lang="en-AU" dirty="0" smtClean="0"/>
              <a:t>negligence cont.</a:t>
            </a:r>
            <a:endParaRPr lang="en-AU" dirty="0"/>
          </a:p>
        </p:txBody>
      </p:sp>
      <p:sp>
        <p:nvSpPr>
          <p:cNvPr id="3" name="Content Placeholder 2"/>
          <p:cNvSpPr>
            <a:spLocks noGrp="1"/>
          </p:cNvSpPr>
          <p:nvPr>
            <p:ph idx="1"/>
          </p:nvPr>
        </p:nvSpPr>
        <p:spPr>
          <a:xfrm>
            <a:off x="1251678" y="2001908"/>
            <a:ext cx="10178322" cy="3593591"/>
          </a:xfrm>
        </p:spPr>
        <p:txBody>
          <a:bodyPr>
            <a:noAutofit/>
          </a:bodyPr>
          <a:lstStyle/>
          <a:p>
            <a:r>
              <a:rPr lang="en-US" sz="2400" b="1" i="1" dirty="0">
                <a:solidFill>
                  <a:schemeClr val="tx1"/>
                </a:solidFill>
              </a:rPr>
              <a:t>No damage occurred or the injury was caused by other means</a:t>
            </a:r>
            <a:r>
              <a:rPr lang="en-US" sz="2400" dirty="0">
                <a:solidFill>
                  <a:schemeClr val="tx1"/>
                </a:solidFill>
              </a:rPr>
              <a:t>. The defendant claims </a:t>
            </a:r>
            <a:r>
              <a:rPr lang="en-US" sz="2400" dirty="0" smtClean="0">
                <a:solidFill>
                  <a:schemeClr val="tx1"/>
                </a:solidFill>
              </a:rPr>
              <a:t>that </a:t>
            </a:r>
            <a:r>
              <a:rPr lang="en-US" sz="2400" dirty="0">
                <a:solidFill>
                  <a:schemeClr val="tx1"/>
                </a:solidFill>
              </a:rPr>
              <a:t>although they may have breached their duty of care to the plaintiff, the plaintiff suffered no damage. Alternatively, the defendant may claim that the damage or injury suffered by the plaintiff was not the result of the defendant’s breach. </a:t>
            </a:r>
          </a:p>
          <a:p>
            <a:r>
              <a:rPr lang="en-US" sz="2400" b="1" i="1" dirty="0" smtClean="0">
                <a:solidFill>
                  <a:schemeClr val="tx1"/>
                </a:solidFill>
              </a:rPr>
              <a:t>The </a:t>
            </a:r>
            <a:r>
              <a:rPr lang="en-US" sz="2400" b="1" i="1" dirty="0">
                <a:solidFill>
                  <a:schemeClr val="tx1"/>
                </a:solidFill>
              </a:rPr>
              <a:t>plaintiff contributed to the damages</a:t>
            </a:r>
            <a:r>
              <a:rPr lang="en-US" sz="2400" b="1" dirty="0">
                <a:solidFill>
                  <a:schemeClr val="tx1"/>
                </a:solidFill>
              </a:rPr>
              <a:t>. </a:t>
            </a:r>
            <a:r>
              <a:rPr lang="en-US" sz="2400" dirty="0">
                <a:solidFill>
                  <a:schemeClr val="tx1"/>
                </a:solidFill>
              </a:rPr>
              <a:t>This </a:t>
            </a:r>
            <a:r>
              <a:rPr lang="en-US" sz="2400" dirty="0" err="1">
                <a:solidFill>
                  <a:schemeClr val="tx1"/>
                </a:solidFill>
              </a:rPr>
              <a:t>defence</a:t>
            </a:r>
            <a:r>
              <a:rPr lang="en-US" sz="2400" dirty="0">
                <a:solidFill>
                  <a:schemeClr val="tx1"/>
                </a:solidFill>
              </a:rPr>
              <a:t> is known as contributory negligence. Contributory negligence is when the person injured is in some way partly responsible for the injury. In these cases, the court may award a lesser payout. </a:t>
            </a:r>
          </a:p>
        </p:txBody>
      </p:sp>
    </p:spTree>
    <p:extLst>
      <p:ext uri="{BB962C8B-B14F-4D97-AF65-F5344CB8AC3E}">
        <p14:creationId xmlns:p14="http://schemas.microsoft.com/office/powerpoint/2010/main" val="1949843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Defences to negligence cont.</a:t>
            </a:r>
          </a:p>
        </p:txBody>
      </p:sp>
      <p:sp>
        <p:nvSpPr>
          <p:cNvPr id="3" name="Content Placeholder 2"/>
          <p:cNvSpPr>
            <a:spLocks noGrp="1"/>
          </p:cNvSpPr>
          <p:nvPr>
            <p:ph idx="1"/>
          </p:nvPr>
        </p:nvSpPr>
        <p:spPr/>
        <p:txBody>
          <a:bodyPr>
            <a:normAutofit/>
          </a:bodyPr>
          <a:lstStyle/>
          <a:p>
            <a:r>
              <a:rPr lang="en-US" sz="2400" b="1" i="1" dirty="0">
                <a:solidFill>
                  <a:schemeClr val="tx1"/>
                </a:solidFill>
              </a:rPr>
              <a:t>The plaintiff willingly took a risk</a:t>
            </a:r>
            <a:r>
              <a:rPr lang="en-US" sz="2400" b="1" dirty="0">
                <a:solidFill>
                  <a:schemeClr val="tx1"/>
                </a:solidFill>
              </a:rPr>
              <a:t>. </a:t>
            </a:r>
            <a:r>
              <a:rPr lang="en-US" sz="2400" dirty="0">
                <a:solidFill>
                  <a:schemeClr val="tx1"/>
                </a:solidFill>
              </a:rPr>
              <a:t>There can be no claim of negligence where a person willingly consents to the risk that caused the injury and fully appreciates the dangers involved in the action. This is the case with many sporting injuries occurring within normal game play. </a:t>
            </a:r>
          </a:p>
          <a:p>
            <a:endParaRPr lang="en-AU" sz="2400" dirty="0">
              <a:solidFill>
                <a:schemeClr val="tx1"/>
              </a:solidFill>
            </a:endParaRPr>
          </a:p>
          <a:p>
            <a:endParaRPr lang="en-AU" sz="2400" dirty="0"/>
          </a:p>
        </p:txBody>
      </p:sp>
    </p:spTree>
    <p:extLst>
      <p:ext uri="{BB962C8B-B14F-4D97-AF65-F5344CB8AC3E}">
        <p14:creationId xmlns:p14="http://schemas.microsoft.com/office/powerpoint/2010/main" val="79175576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1289</TotalTime>
  <Words>738</Words>
  <Application>Microsoft Macintosh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Gill Sans MT</vt:lpstr>
      <vt:lpstr>Impact</vt:lpstr>
      <vt:lpstr>Arial</vt:lpstr>
      <vt:lpstr>Badge</vt:lpstr>
      <vt:lpstr>Negligence</vt:lpstr>
      <vt:lpstr>Negligence</vt:lpstr>
      <vt:lpstr>Duty of Care:  to whom is duty of owed? </vt:lpstr>
      <vt:lpstr>Breach of Duty: When is a duty of care breached?</vt:lpstr>
      <vt:lpstr>Damage or injury caused:  what damage or injury must be compensated?  </vt:lpstr>
      <vt:lpstr>Defences to negligence</vt:lpstr>
      <vt:lpstr>Defences to negligence cont.</vt:lpstr>
      <vt:lpstr>Defences to negligence cont.</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Negligence</dc:title>
  <dc:creator>Robertson, Stephen M</dc:creator>
  <cp:lastModifiedBy>Robertson, Stephen M</cp:lastModifiedBy>
  <cp:revision>3</cp:revision>
  <dcterms:created xsi:type="dcterms:W3CDTF">2017-07-12T06:22:06Z</dcterms:created>
  <dcterms:modified xsi:type="dcterms:W3CDTF">2017-11-12T23:13:49Z</dcterms:modified>
</cp:coreProperties>
</file>