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69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0FF"/>
    <a:srgbClr val="1A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AB37-55F2-C346-BF0F-EA86A5AEB382}" type="datetimeFigureOut">
              <a:rPr lang="en-US" smtClean="0"/>
              <a:t>26/3/17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9AE7-66AD-9044-8483-B1559790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0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AB37-55F2-C346-BF0F-EA86A5AEB382}" type="datetimeFigureOut">
              <a:rPr lang="en-US" smtClean="0"/>
              <a:t>26/3/17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9AE7-66AD-9044-8483-B1559790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AB37-55F2-C346-BF0F-EA86A5AEB382}" type="datetimeFigureOut">
              <a:rPr lang="en-US" smtClean="0"/>
              <a:t>26/3/17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9AE7-66AD-9044-8483-B1559790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AB37-55F2-C346-BF0F-EA86A5AEB382}" type="datetimeFigureOut">
              <a:rPr lang="en-US" smtClean="0"/>
              <a:t>26/3/17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9AE7-66AD-9044-8483-B1559790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2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AB37-55F2-C346-BF0F-EA86A5AEB382}" type="datetimeFigureOut">
              <a:rPr lang="en-US" smtClean="0"/>
              <a:t>26/3/17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9AE7-66AD-9044-8483-B1559790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8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AB37-55F2-C346-BF0F-EA86A5AEB382}" type="datetimeFigureOut">
              <a:rPr lang="en-US" smtClean="0"/>
              <a:t>26/3/17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9AE7-66AD-9044-8483-B1559790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5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AB37-55F2-C346-BF0F-EA86A5AEB382}" type="datetimeFigureOut">
              <a:rPr lang="en-US" smtClean="0"/>
              <a:t>26/3/17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9AE7-66AD-9044-8483-B1559790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AB37-55F2-C346-BF0F-EA86A5AEB382}" type="datetimeFigureOut">
              <a:rPr lang="en-US" smtClean="0"/>
              <a:t>26/3/17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9AE7-66AD-9044-8483-B1559790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6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AB37-55F2-C346-BF0F-EA86A5AEB382}" type="datetimeFigureOut">
              <a:rPr lang="en-US" smtClean="0"/>
              <a:t>26/3/17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9AE7-66AD-9044-8483-B1559790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3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AB37-55F2-C346-BF0F-EA86A5AEB382}" type="datetimeFigureOut">
              <a:rPr lang="en-US" smtClean="0"/>
              <a:t>26/3/17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9AE7-66AD-9044-8483-B1559790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5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AB37-55F2-C346-BF0F-EA86A5AEB382}" type="datetimeFigureOut">
              <a:rPr lang="en-US" smtClean="0"/>
              <a:t>26/3/17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9AE7-66AD-9044-8483-B1559790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0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BAB37-55F2-C346-BF0F-EA86A5AEB382}" type="datetimeFigureOut">
              <a:rPr lang="en-US" smtClean="0"/>
              <a:t>26/3/17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E9AE7-66AD-9044-8483-B1559790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9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-111125"/>
            <a:ext cx="11763213" cy="6969125"/>
          </a:xfrm>
          <a:prstGeom prst="rect">
            <a:avLst/>
          </a:prstGeom>
        </p:spPr>
      </p:pic>
      <p:pic>
        <p:nvPicPr>
          <p:cNvPr id="8" name="The Police - Message In A Bott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938" y="5749924"/>
            <a:ext cx="812800" cy="81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375" y="2063750"/>
            <a:ext cx="8556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POWERS</a:t>
            </a:r>
            <a:endParaRPr lang="en-US" sz="9600" b="1" i="1" dirty="0">
              <a:ln w="5715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02246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0"/>
            <a:ext cx="11763213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6" y="63500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POWERS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1787704"/>
            <a:ext cx="7143750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Impact"/>
                <a:cs typeface="Impact"/>
              </a:rPr>
              <a:t>Making an Arrest</a:t>
            </a:r>
          </a:p>
          <a:p>
            <a:pPr algn="ctr"/>
            <a:endParaRPr lang="en-US" sz="4000" dirty="0" smtClean="0">
              <a:latin typeface="Impact"/>
              <a:cs typeface="Impact"/>
            </a:endParaRPr>
          </a:p>
          <a:p>
            <a:pPr algn="ctr"/>
            <a:r>
              <a:rPr lang="en-US" sz="2400" dirty="0" smtClean="0">
                <a:latin typeface="Impact"/>
                <a:cs typeface="Impact"/>
              </a:rPr>
              <a:t>Police can make an arrest with or without a warrant</a:t>
            </a:r>
          </a:p>
          <a:p>
            <a:pPr algn="ctr"/>
            <a:r>
              <a:rPr lang="en-US" sz="2400" dirty="0" smtClean="0">
                <a:latin typeface="Impact"/>
                <a:cs typeface="Impact"/>
              </a:rPr>
              <a:t>An arrest allows police to take a suspect into custody</a:t>
            </a:r>
          </a:p>
          <a:p>
            <a:pPr algn="ctr"/>
            <a:endParaRPr lang="en-US" sz="2400" dirty="0">
              <a:latin typeface="Impact"/>
              <a:cs typeface="Impact"/>
            </a:endParaRPr>
          </a:p>
          <a:p>
            <a:pPr algn="ctr"/>
            <a:r>
              <a:rPr lang="en-US" sz="2400" dirty="0" smtClean="0">
                <a:latin typeface="Impact"/>
                <a:cs typeface="Impact"/>
              </a:rPr>
              <a:t>Police can use capsicum spray in cases of self defense </a:t>
            </a:r>
          </a:p>
          <a:p>
            <a:pPr marL="285750" indent="-285750" algn="ctr">
              <a:buFont typeface="Arial"/>
              <a:buChar char="•"/>
            </a:pPr>
            <a:endParaRPr lang="en-US" dirty="0">
              <a:latin typeface="Impact"/>
              <a:cs typeface="Impact"/>
            </a:endParaRP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endParaRPr lang="en-US" dirty="0" smtClean="0">
              <a:latin typeface="Impact"/>
              <a:cs typeface="Impact"/>
            </a:endParaRP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7875" y="334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3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0"/>
            <a:ext cx="11763213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6" y="63500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POWERS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1787704"/>
            <a:ext cx="7143750" cy="5724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Impact"/>
                <a:cs typeface="Impact"/>
              </a:rPr>
              <a:t>Making an Arrest Without a Warrant</a:t>
            </a:r>
          </a:p>
          <a:p>
            <a:pPr algn="ctr"/>
            <a:endParaRPr lang="en-US" sz="4000" dirty="0" smtClean="0">
              <a:latin typeface="Impact"/>
              <a:cs typeface="Impact"/>
            </a:endParaRPr>
          </a:p>
          <a:p>
            <a:pPr algn="ctr"/>
            <a:r>
              <a:rPr lang="en-US" sz="2000" dirty="0" smtClean="0">
                <a:latin typeface="Impact"/>
                <a:cs typeface="Impact"/>
              </a:rPr>
              <a:t>A person can be arrested without a warrant if they are committing an offence or:</a:t>
            </a:r>
          </a:p>
          <a:p>
            <a:pPr marL="342900" indent="-342900" algn="ctr">
              <a:buFont typeface="Arial"/>
              <a:buChar char="•"/>
            </a:pPr>
            <a:r>
              <a:rPr lang="en-US" sz="2000" dirty="0" smtClean="0">
                <a:latin typeface="Impact"/>
                <a:cs typeface="Impact"/>
              </a:rPr>
              <a:t>To ensure they appear in court</a:t>
            </a:r>
          </a:p>
          <a:p>
            <a:pPr marL="342900" indent="-342900" algn="ctr">
              <a:buFont typeface="Arial"/>
              <a:buChar char="•"/>
            </a:pPr>
            <a:r>
              <a:rPr lang="en-US" sz="2000" dirty="0" smtClean="0">
                <a:latin typeface="Impact"/>
                <a:cs typeface="Impact"/>
              </a:rPr>
              <a:t>To preserve public order</a:t>
            </a:r>
          </a:p>
          <a:p>
            <a:pPr marL="342900" indent="-342900" algn="ctr">
              <a:buFont typeface="Arial"/>
              <a:buChar char="•"/>
            </a:pPr>
            <a:r>
              <a:rPr lang="en-US" sz="2000" dirty="0" smtClean="0">
                <a:latin typeface="Impact"/>
                <a:cs typeface="Impact"/>
              </a:rPr>
              <a:t>To prevent the continuation or repeat of an offence</a:t>
            </a:r>
          </a:p>
          <a:p>
            <a:pPr marL="342900" indent="-342900" algn="ctr">
              <a:buFont typeface="Arial"/>
              <a:buChar char="•"/>
            </a:pPr>
            <a:r>
              <a:rPr lang="en-US" sz="2000" dirty="0" smtClean="0">
                <a:latin typeface="Impact"/>
                <a:cs typeface="Impact"/>
              </a:rPr>
              <a:t>To ensure safety or welfare of the public or the offender </a:t>
            </a: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algn="ctr"/>
            <a:r>
              <a:rPr lang="en-US" dirty="0" smtClean="0">
                <a:latin typeface="Impact"/>
                <a:cs typeface="Impact"/>
              </a:rPr>
              <a:t>**Instead of arrest Police may also issue a Summons (an order to appear in court) </a:t>
            </a:r>
            <a:endParaRPr lang="en-US" dirty="0">
              <a:latin typeface="Impact"/>
              <a:cs typeface="Impact"/>
            </a:endParaRP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7875" y="334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7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0"/>
            <a:ext cx="11763213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6" y="63500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POWERS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2180074"/>
            <a:ext cx="714375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Impact"/>
                <a:cs typeface="Impact"/>
              </a:rPr>
              <a:t>Custody</a:t>
            </a:r>
          </a:p>
          <a:p>
            <a:pPr algn="ctr"/>
            <a:endParaRPr lang="en-US" sz="4000" dirty="0">
              <a:latin typeface="Impact"/>
              <a:cs typeface="Impact"/>
            </a:endParaRPr>
          </a:p>
          <a:p>
            <a:pPr algn="ctr"/>
            <a:r>
              <a:rPr lang="en-US" sz="2000" dirty="0" smtClean="0">
                <a:latin typeface="Impact"/>
                <a:cs typeface="Impact"/>
              </a:rPr>
              <a:t>Police can not hold people for an indefinite period. A person arrested must be released, released on bail, or brought before a magistrate within reasonable time*  </a:t>
            </a:r>
            <a:endParaRPr lang="en-US" sz="2000" dirty="0">
              <a:latin typeface="Impact"/>
              <a:cs typeface="Impact"/>
            </a:endParaRP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7875" y="334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6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0"/>
            <a:ext cx="11763213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6" y="63500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POWERS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2180074"/>
            <a:ext cx="71437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Impact"/>
                <a:cs typeface="Impact"/>
              </a:rPr>
              <a:t>Fingerprints</a:t>
            </a:r>
          </a:p>
          <a:p>
            <a:pPr algn="ctr"/>
            <a:endParaRPr lang="en-US" sz="2000" dirty="0" smtClean="0">
              <a:latin typeface="Impact"/>
              <a:cs typeface="Impact"/>
            </a:endParaRPr>
          </a:p>
          <a:p>
            <a:pPr algn="ctr"/>
            <a:r>
              <a:rPr lang="en-US" sz="2000" dirty="0" smtClean="0">
                <a:latin typeface="Impact"/>
                <a:cs typeface="Impact"/>
              </a:rPr>
              <a:t>Police can take the fingerprints from suspects over 15 who have been charged with or are suspected of of committing an indictable offence.</a:t>
            </a:r>
          </a:p>
          <a:p>
            <a:pPr algn="ctr"/>
            <a:r>
              <a:rPr lang="en-US" sz="2000" dirty="0" smtClean="0">
                <a:latin typeface="Impact"/>
                <a:cs typeface="Impact"/>
              </a:rPr>
              <a:t>If the suspect is between 15-17 the process must be videoed and a parent/guardian must be present </a:t>
            </a:r>
            <a:endParaRPr lang="en-US" sz="2000" dirty="0">
              <a:latin typeface="Impact"/>
              <a:cs typeface="Impact"/>
            </a:endParaRP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7875" y="334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0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0"/>
            <a:ext cx="11763213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6" y="63500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POWERS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1703824"/>
            <a:ext cx="71437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Impact"/>
                <a:cs typeface="Impact"/>
              </a:rPr>
              <a:t>Forensic Procedures</a:t>
            </a:r>
          </a:p>
          <a:p>
            <a:pPr algn="ctr"/>
            <a:endParaRPr lang="en-US" sz="4000" dirty="0" smtClean="0">
              <a:latin typeface="Impact"/>
              <a:cs typeface="Impact"/>
            </a:endParaRPr>
          </a:p>
          <a:p>
            <a:pPr algn="ctr"/>
            <a:r>
              <a:rPr lang="en-US" sz="2000" dirty="0" smtClean="0">
                <a:latin typeface="Impact"/>
                <a:cs typeface="Impact"/>
              </a:rPr>
              <a:t>Forensic Procedures consist of taking samples from a suspect.</a:t>
            </a:r>
          </a:p>
          <a:p>
            <a:pPr algn="ctr"/>
            <a:endParaRPr lang="en-US" sz="2000" dirty="0">
              <a:latin typeface="Impact"/>
              <a:cs typeface="Impact"/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000" dirty="0" smtClean="0">
                <a:latin typeface="Impact"/>
                <a:cs typeface="Impact"/>
              </a:rPr>
              <a:t>Non-intimate Samples </a:t>
            </a:r>
            <a:r>
              <a:rPr lang="mr-IN" sz="2000" dirty="0" smtClean="0">
                <a:latin typeface="Impact"/>
                <a:cs typeface="Impact"/>
              </a:rPr>
              <a:t>–</a:t>
            </a:r>
            <a:r>
              <a:rPr lang="en-US" sz="2000" dirty="0" smtClean="0">
                <a:latin typeface="Impact"/>
                <a:cs typeface="Impact"/>
              </a:rPr>
              <a:t> Hair, fingernails, external swabs</a:t>
            </a:r>
          </a:p>
          <a:p>
            <a:pPr marL="342900" indent="-342900" algn="ctr">
              <a:buFont typeface="Arial"/>
              <a:buChar char="•"/>
            </a:pPr>
            <a:r>
              <a:rPr lang="en-US" sz="2000" dirty="0" smtClean="0">
                <a:latin typeface="Impact"/>
                <a:cs typeface="Impact"/>
              </a:rPr>
              <a:t>Intimate Samples </a:t>
            </a:r>
            <a:r>
              <a:rPr lang="mr-IN" sz="2000" dirty="0" smtClean="0">
                <a:latin typeface="Impact"/>
                <a:cs typeface="Impact"/>
              </a:rPr>
              <a:t>–</a:t>
            </a:r>
            <a:r>
              <a:rPr lang="en-US" sz="2000" dirty="0" smtClean="0">
                <a:latin typeface="Impact"/>
                <a:cs typeface="Impact"/>
              </a:rPr>
              <a:t> pubic hair, blood, genital swabs, saliva swabs and dental impressions.</a:t>
            </a:r>
          </a:p>
          <a:p>
            <a:pPr marL="342900" indent="-342900" algn="ctr">
              <a:buFont typeface="Arial"/>
              <a:buChar char="•"/>
            </a:pPr>
            <a:endParaRPr lang="en-US" sz="2000" dirty="0">
              <a:latin typeface="Impact"/>
              <a:cs typeface="Impact"/>
            </a:endParaRPr>
          </a:p>
          <a:p>
            <a:pPr algn="ctr"/>
            <a:r>
              <a:rPr lang="en-US" sz="2000" dirty="0" smtClean="0">
                <a:latin typeface="Impact"/>
                <a:cs typeface="Impact"/>
              </a:rPr>
              <a:t>Non-intimate samples can be taken from a person over 18 without consent </a:t>
            </a:r>
          </a:p>
          <a:p>
            <a:pPr algn="ctr"/>
            <a:r>
              <a:rPr lang="en-US" sz="2000" dirty="0" smtClean="0">
                <a:latin typeface="Impact"/>
                <a:cs typeface="Impact"/>
              </a:rPr>
              <a:t>Intimate samples can only be taken without consent </a:t>
            </a:r>
            <a:r>
              <a:rPr lang="en-US" sz="2000" dirty="0" smtClean="0">
                <a:latin typeface="Impact"/>
                <a:cs typeface="Impact"/>
              </a:rPr>
              <a:t>with an order from a magistrate</a:t>
            </a:r>
            <a:endParaRPr lang="en-US" sz="2000" dirty="0" smtClean="0">
              <a:latin typeface="Impact"/>
              <a:cs typeface="Impact"/>
            </a:endParaRPr>
          </a:p>
          <a:p>
            <a:pPr algn="ctr"/>
            <a:endParaRPr lang="en-US" sz="2000" dirty="0" smtClean="0">
              <a:latin typeface="Impact"/>
              <a:cs typeface="Impact"/>
            </a:endParaRPr>
          </a:p>
          <a:p>
            <a:pPr algn="ctr"/>
            <a:endParaRPr lang="en-US" sz="4000" dirty="0">
              <a:latin typeface="Impact"/>
              <a:cs typeface="Impact"/>
            </a:endParaRPr>
          </a:p>
          <a:p>
            <a:pPr algn="ctr"/>
            <a:endParaRPr lang="en-US" sz="2000" dirty="0">
              <a:latin typeface="Impact"/>
              <a:cs typeface="Impact"/>
            </a:endParaRP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7875" y="334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3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036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4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-111125"/>
            <a:ext cx="11763213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6" y="460375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ROLE OF THE </a:t>
            </a:r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2079625"/>
            <a:ext cx="71437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Impact"/>
                <a:cs typeface="Impact"/>
              </a:rPr>
              <a:t>PREVENTION</a:t>
            </a:r>
          </a:p>
          <a:p>
            <a:pPr algn="ctr"/>
            <a:endParaRPr lang="en-US" sz="2800" i="1" dirty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800" i="1" dirty="0" smtClean="0">
                <a:latin typeface="Impact"/>
                <a:cs typeface="Impact"/>
              </a:rPr>
              <a:t>Preventing crimes from taking place</a:t>
            </a:r>
          </a:p>
          <a:p>
            <a:pPr marL="285750" indent="-285750" algn="ctr">
              <a:buFont typeface="Arial"/>
              <a:buChar char="•"/>
            </a:pPr>
            <a:endParaRPr lang="en-US" sz="2800" i="1" dirty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800" i="1" dirty="0" smtClean="0">
                <a:latin typeface="Impact"/>
                <a:cs typeface="Impact"/>
              </a:rPr>
              <a:t>Deterring people from committing crime including ensuring that criminals are caught</a:t>
            </a:r>
          </a:p>
          <a:p>
            <a:pPr marL="285750" indent="-285750" algn="ctr">
              <a:buFont typeface="Arial"/>
              <a:buChar char="•"/>
            </a:pPr>
            <a:endParaRPr lang="en-US" sz="2800" i="1" dirty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800" i="1" dirty="0" smtClean="0">
                <a:latin typeface="Impact"/>
                <a:cs typeface="Impact"/>
              </a:rPr>
              <a:t>Educating people </a:t>
            </a:r>
          </a:p>
          <a:p>
            <a:pPr marL="285750" indent="-285750" algn="ctr">
              <a:buFont typeface="Arial"/>
              <a:buChar char="•"/>
            </a:pPr>
            <a:endParaRPr lang="en-US" i="1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7875" y="334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7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-111125"/>
            <a:ext cx="11763213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6" y="460375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ROLE OF THE </a:t>
            </a:r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2444750"/>
            <a:ext cx="71437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Impact"/>
                <a:cs typeface="Impact"/>
              </a:rPr>
              <a:t>Detection</a:t>
            </a:r>
          </a:p>
          <a:p>
            <a:pPr algn="ctr"/>
            <a:endParaRPr lang="en-US" sz="2800" i="1" dirty="0" smtClean="0">
              <a:latin typeface="Impact"/>
              <a:cs typeface="Impact"/>
            </a:endParaRPr>
          </a:p>
          <a:p>
            <a:pPr algn="ctr"/>
            <a:r>
              <a:rPr lang="en-US" sz="2800" i="1" dirty="0" smtClean="0">
                <a:latin typeface="Impact"/>
                <a:cs typeface="Impact"/>
              </a:rPr>
              <a:t>Most time and resources of the Victorian Police is spent detecting and investigating crime</a:t>
            </a:r>
            <a:endParaRPr lang="en-US" sz="2800" i="1" dirty="0">
              <a:latin typeface="Impact"/>
              <a:cs typeface="Impact"/>
            </a:endParaRPr>
          </a:p>
          <a:p>
            <a:pPr algn="ctr"/>
            <a:endParaRPr lang="en-US" sz="2800" i="1" dirty="0" smtClean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endParaRPr lang="en-US" i="1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7875" y="334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9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-111125"/>
            <a:ext cx="11763213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6" y="460375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ROLE OF THE </a:t>
            </a:r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1825625"/>
            <a:ext cx="714375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Impact"/>
                <a:cs typeface="Impact"/>
              </a:rPr>
              <a:t>Prosecution</a:t>
            </a:r>
          </a:p>
          <a:p>
            <a:pPr algn="ctr"/>
            <a:endParaRPr lang="en-US" sz="4000" i="1" dirty="0">
              <a:latin typeface="Impact"/>
              <a:cs typeface="Impact"/>
            </a:endParaRPr>
          </a:p>
          <a:p>
            <a:pPr algn="ctr"/>
            <a:r>
              <a:rPr lang="en-US" sz="2800" i="1" dirty="0" smtClean="0">
                <a:latin typeface="Impact"/>
                <a:cs typeface="Impact"/>
              </a:rPr>
              <a:t>Once a crime has been committed there are a number of procedures that can follow</a:t>
            </a:r>
          </a:p>
          <a:p>
            <a:pPr algn="ctr"/>
            <a:endParaRPr lang="en-US" sz="2800" i="1" dirty="0" smtClean="0">
              <a:latin typeface="Impact"/>
              <a:cs typeface="Impact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i="1" dirty="0" smtClean="0">
                <a:latin typeface="Impact"/>
                <a:cs typeface="Impact"/>
              </a:rPr>
              <a:t>For minor offences police can issue a caution. Cautioning is usually used for first time juvenile offenders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i="1" dirty="0" smtClean="0">
                <a:latin typeface="Impact"/>
                <a:cs typeface="Impact"/>
              </a:rPr>
              <a:t>For some traffic offences on the spot infringement notices can be imposed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i="1" dirty="0" smtClean="0">
                <a:latin typeface="Impact"/>
                <a:cs typeface="Impact"/>
              </a:rPr>
              <a:t>In most criminal offences will bring action against the offender in court </a:t>
            </a:r>
            <a:endParaRPr lang="en-US" i="1" dirty="0">
              <a:latin typeface="Impact"/>
              <a:cs typeface="Impact"/>
            </a:endParaRPr>
          </a:p>
          <a:p>
            <a:pPr algn="ctr"/>
            <a:endParaRPr lang="en-US" sz="2800" i="1" dirty="0" smtClean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endParaRPr lang="en-US" i="1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7875" y="334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3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0"/>
            <a:ext cx="11763213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6" y="63500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POWERS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1470204"/>
            <a:ext cx="7143750" cy="586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Impact"/>
                <a:cs typeface="Impact"/>
              </a:rPr>
              <a:t>Police Questioning</a:t>
            </a:r>
          </a:p>
          <a:p>
            <a:pPr algn="ctr"/>
            <a:endParaRPr lang="en-US" sz="1100" i="1" dirty="0" smtClean="0">
              <a:latin typeface="Impact"/>
              <a:cs typeface="Impact"/>
            </a:endParaRPr>
          </a:p>
          <a:p>
            <a:pPr algn="ctr"/>
            <a:r>
              <a:rPr lang="en-US" dirty="0" smtClean="0">
                <a:latin typeface="Impact"/>
                <a:cs typeface="Impact"/>
              </a:rPr>
              <a:t>Police have the right to ask questions as part of an investigation</a:t>
            </a: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algn="ctr"/>
            <a:r>
              <a:rPr lang="en-AU" dirty="0">
                <a:latin typeface="Impact"/>
                <a:cs typeface="Impact"/>
              </a:rPr>
              <a:t>In general </a:t>
            </a:r>
            <a:r>
              <a:rPr lang="en-AU" dirty="0" smtClean="0">
                <a:latin typeface="Impact"/>
                <a:cs typeface="Impact"/>
              </a:rPr>
              <a:t>a </a:t>
            </a:r>
            <a:r>
              <a:rPr lang="en-AU" dirty="0">
                <a:latin typeface="Impact"/>
                <a:cs typeface="Impact"/>
              </a:rPr>
              <a:t>police officer can only ask you to give your name and address if they have a reasonable belief you: </a:t>
            </a:r>
          </a:p>
          <a:p>
            <a:pPr marL="285750" indent="-285750" algn="ctr">
              <a:buFont typeface="Arial"/>
              <a:buChar char="•"/>
            </a:pPr>
            <a:r>
              <a:rPr lang="en-AU" dirty="0">
                <a:latin typeface="Impact"/>
                <a:cs typeface="Impact"/>
              </a:rPr>
              <a:t>have committed an offence </a:t>
            </a:r>
          </a:p>
          <a:p>
            <a:pPr marL="285750" indent="-285750" algn="ctr">
              <a:buFont typeface="Arial"/>
              <a:buChar char="•"/>
            </a:pPr>
            <a:r>
              <a:rPr lang="en-AU" dirty="0">
                <a:latin typeface="Impact"/>
                <a:cs typeface="Impact"/>
              </a:rPr>
              <a:t>are about to commit an offence</a:t>
            </a:r>
          </a:p>
          <a:p>
            <a:pPr algn="ctr"/>
            <a:r>
              <a:rPr lang="en-AU" dirty="0">
                <a:latin typeface="Impact"/>
                <a:cs typeface="Impact"/>
              </a:rPr>
              <a:t> </a:t>
            </a:r>
          </a:p>
          <a:p>
            <a:pPr algn="ctr"/>
            <a:r>
              <a:rPr lang="en-AU" dirty="0" smtClean="0">
                <a:latin typeface="Impact"/>
                <a:cs typeface="Impact"/>
              </a:rPr>
              <a:t>Driving: </a:t>
            </a:r>
            <a:r>
              <a:rPr lang="en-AU" dirty="0">
                <a:latin typeface="Impact"/>
                <a:cs typeface="Impact"/>
              </a:rPr>
              <a:t>The police officer may signal for you to stop driving. You must stop and show the police officer your licence. </a:t>
            </a:r>
            <a:endParaRPr lang="en-AU" dirty="0" smtClean="0">
              <a:latin typeface="Impact"/>
              <a:cs typeface="Impact"/>
            </a:endParaRPr>
          </a:p>
          <a:p>
            <a:pPr algn="ctr"/>
            <a:endParaRPr lang="en-AU" dirty="0">
              <a:latin typeface="Impact"/>
              <a:cs typeface="Impact"/>
            </a:endParaRPr>
          </a:p>
          <a:p>
            <a:pPr algn="ctr"/>
            <a:r>
              <a:rPr lang="en-AU" dirty="0">
                <a:latin typeface="Impact"/>
                <a:cs typeface="Impact"/>
              </a:rPr>
              <a:t>Helping with an investigation </a:t>
            </a:r>
            <a:r>
              <a:rPr lang="en-AU" dirty="0" smtClean="0">
                <a:latin typeface="Impact"/>
                <a:cs typeface="Impact"/>
              </a:rPr>
              <a:t>: The </a:t>
            </a:r>
            <a:r>
              <a:rPr lang="en-AU" dirty="0">
                <a:latin typeface="Impact"/>
                <a:cs typeface="Impact"/>
              </a:rPr>
              <a:t>police officer may believe you have information that could help them investigate an indictable offence. You must give the police officer your name and address if asked.  </a:t>
            </a:r>
            <a:r>
              <a:rPr lang="en-AU" dirty="0" smtClean="0">
                <a:latin typeface="Impact"/>
                <a:cs typeface="Impact"/>
              </a:rPr>
              <a:t>The </a:t>
            </a:r>
            <a:r>
              <a:rPr lang="en-AU" dirty="0">
                <a:latin typeface="Impact"/>
                <a:cs typeface="Impact"/>
              </a:rPr>
              <a:t>police officer must tell you what offence they think you will be able to help them investigate</a:t>
            </a: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7875" y="334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0"/>
            <a:ext cx="11763213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6" y="63500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POWERS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1787704"/>
            <a:ext cx="7143750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i="1" dirty="0" smtClean="0">
                <a:latin typeface="Impact"/>
                <a:cs typeface="Impact"/>
              </a:rPr>
              <a:t>Searches with a Warrant</a:t>
            </a:r>
          </a:p>
          <a:p>
            <a:pPr algn="ctr"/>
            <a:endParaRPr lang="en-AU" sz="2800" i="1" dirty="0">
              <a:latin typeface="Impact"/>
              <a:cs typeface="Impact"/>
            </a:endParaRPr>
          </a:p>
          <a:p>
            <a:pPr algn="ctr"/>
            <a:r>
              <a:rPr lang="en-AU" sz="2800" i="1" dirty="0" smtClean="0">
                <a:latin typeface="Impact"/>
                <a:cs typeface="Impact"/>
              </a:rPr>
              <a:t>Police can get a warrant to search your premises if they believe that it is necessary</a:t>
            </a:r>
          </a:p>
          <a:p>
            <a:pPr marL="285750" indent="-285750" algn="ctr">
              <a:buFont typeface="Arial"/>
              <a:buChar char="•"/>
            </a:pPr>
            <a:r>
              <a:rPr lang="en-AU" sz="2800" i="1" dirty="0" smtClean="0">
                <a:latin typeface="Impact"/>
                <a:cs typeface="Impact"/>
              </a:rPr>
              <a:t>To secure evidence of a crime</a:t>
            </a:r>
          </a:p>
          <a:p>
            <a:pPr marL="285750" indent="-285750" algn="ctr">
              <a:buFont typeface="Arial"/>
              <a:buChar char="•"/>
            </a:pPr>
            <a:r>
              <a:rPr lang="en-AU" sz="2800" i="1" dirty="0" smtClean="0">
                <a:latin typeface="Impact"/>
                <a:cs typeface="Impact"/>
              </a:rPr>
              <a:t>To obtain anything intended to be used in a crime</a:t>
            </a:r>
          </a:p>
          <a:p>
            <a:pPr marL="285750" indent="-285750" algn="ctr">
              <a:buFont typeface="Arial"/>
              <a:buChar char="•"/>
            </a:pPr>
            <a:r>
              <a:rPr lang="en-AU" sz="2800" i="1" dirty="0" smtClean="0">
                <a:latin typeface="Impact"/>
                <a:cs typeface="Impact"/>
              </a:rPr>
              <a:t>To recover stolen goods</a:t>
            </a:r>
            <a:endParaRPr lang="en-AU" sz="2800" dirty="0">
              <a:latin typeface="Impact"/>
              <a:cs typeface="Impact"/>
            </a:endParaRP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7875" y="334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5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0"/>
            <a:ext cx="11763213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6" y="63500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POWERS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1533704"/>
            <a:ext cx="7143750" cy="7786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i="1" dirty="0" smtClean="0">
                <a:latin typeface="Impact"/>
                <a:cs typeface="Impact"/>
              </a:rPr>
              <a:t>Searches without a Warrant</a:t>
            </a:r>
          </a:p>
          <a:p>
            <a:pPr algn="ctr"/>
            <a:r>
              <a:rPr lang="en-US" sz="2000" dirty="0" smtClean="0">
                <a:latin typeface="Impact"/>
                <a:cs typeface="Impact"/>
              </a:rPr>
              <a:t> </a:t>
            </a:r>
          </a:p>
          <a:p>
            <a:pPr algn="ctr"/>
            <a:r>
              <a:rPr lang="en-US" sz="2000" dirty="0">
                <a:latin typeface="Impact"/>
                <a:cs typeface="Impact"/>
              </a:rPr>
              <a:t>P</a:t>
            </a:r>
            <a:r>
              <a:rPr lang="en-US" sz="2000" dirty="0" smtClean="0">
                <a:latin typeface="Impact"/>
                <a:cs typeface="Impact"/>
              </a:rPr>
              <a:t>olice can conduct a search without a warrant if a person agrees. </a:t>
            </a:r>
          </a:p>
          <a:p>
            <a:pPr algn="ctr"/>
            <a:endParaRPr lang="en-US" sz="2000" dirty="0">
              <a:latin typeface="Impact"/>
              <a:cs typeface="Impact"/>
            </a:endParaRPr>
          </a:p>
          <a:p>
            <a:pPr algn="ctr"/>
            <a:r>
              <a:rPr lang="en-US" sz="2000" dirty="0" smtClean="0">
                <a:latin typeface="Impact"/>
                <a:cs typeface="Impact"/>
              </a:rPr>
              <a:t>There are cases where permission is not needed.</a:t>
            </a:r>
            <a:br>
              <a:rPr lang="en-US" sz="2000" dirty="0" smtClean="0">
                <a:latin typeface="Impact"/>
                <a:cs typeface="Impact"/>
              </a:rPr>
            </a:br>
            <a:endParaRPr lang="en-US" sz="2000" dirty="0" smtClean="0">
              <a:latin typeface="Impact"/>
              <a:cs typeface="Impact"/>
            </a:endParaRPr>
          </a:p>
          <a:p>
            <a:pPr algn="ctr"/>
            <a:r>
              <a:rPr lang="en-US" sz="2000" dirty="0" smtClean="0">
                <a:latin typeface="Impact"/>
                <a:cs typeface="Impact"/>
              </a:rPr>
              <a:t>Premises </a:t>
            </a:r>
            <a:r>
              <a:rPr lang="mr-IN" sz="2000" dirty="0" smtClean="0">
                <a:latin typeface="Impact"/>
                <a:cs typeface="Impact"/>
              </a:rPr>
              <a:t>–</a:t>
            </a:r>
            <a:r>
              <a:rPr lang="en-US" sz="2000" dirty="0" smtClean="0">
                <a:latin typeface="Impact"/>
                <a:cs typeface="Impact"/>
              </a:rPr>
              <a:t> police can search any premises if they believe they will find:</a:t>
            </a:r>
          </a:p>
          <a:p>
            <a:pPr marL="285750" indent="-285750" algn="ctr">
              <a:buFont typeface="Arial"/>
              <a:buChar char="•"/>
            </a:pPr>
            <a:r>
              <a:rPr lang="en-US" sz="2000" dirty="0" smtClean="0">
                <a:latin typeface="Impact"/>
                <a:cs typeface="Impact"/>
              </a:rPr>
              <a:t>A person who has committed a serious indictable offence</a:t>
            </a:r>
          </a:p>
          <a:p>
            <a:pPr marL="285750" indent="-285750" algn="ctr">
              <a:buFont typeface="Arial"/>
              <a:buChar char="•"/>
            </a:pPr>
            <a:r>
              <a:rPr lang="en-US" sz="2000" dirty="0" smtClean="0">
                <a:latin typeface="Impact"/>
                <a:cs typeface="Impact"/>
              </a:rPr>
              <a:t>A person who has escaped custardy</a:t>
            </a:r>
          </a:p>
          <a:p>
            <a:pPr marL="285750" indent="-285750" algn="ctr">
              <a:buFont typeface="Arial"/>
              <a:buChar char="•"/>
            </a:pPr>
            <a:r>
              <a:rPr lang="en-US" sz="2000" dirty="0" smtClean="0">
                <a:latin typeface="Impact"/>
                <a:cs typeface="Impact"/>
              </a:rPr>
              <a:t>A person that is committing a </a:t>
            </a:r>
            <a:r>
              <a:rPr lang="en-US" sz="2000" dirty="0" smtClean="0">
                <a:latin typeface="Impact"/>
                <a:cs typeface="Impact"/>
              </a:rPr>
              <a:t>serious indictable offence</a:t>
            </a:r>
          </a:p>
          <a:p>
            <a:pPr marL="285750" indent="-285750" algn="ctr">
              <a:buFont typeface="Arial"/>
              <a:buChar char="•"/>
            </a:pPr>
            <a:r>
              <a:rPr lang="en-US" sz="2000" dirty="0" smtClean="0">
                <a:latin typeface="Impact"/>
                <a:cs typeface="Impact"/>
              </a:rPr>
              <a:t>A person with mental impairment that may harm others or themselves</a:t>
            </a:r>
          </a:p>
          <a:p>
            <a:pPr marL="285750" indent="-285750" algn="ctr">
              <a:buFont typeface="Arial"/>
              <a:buChar char="•"/>
            </a:pPr>
            <a:r>
              <a:rPr lang="en-US" sz="2000" dirty="0" smtClean="0">
                <a:latin typeface="Impact"/>
                <a:cs typeface="Impact"/>
              </a:rPr>
              <a:t>Illegal drugs</a:t>
            </a:r>
          </a:p>
          <a:p>
            <a:pPr marL="285750" indent="-285750" algn="ctr">
              <a:buFont typeface="Arial"/>
              <a:buChar char="•"/>
            </a:pPr>
            <a:r>
              <a:rPr lang="en-US" sz="2000" dirty="0" smtClean="0">
                <a:latin typeface="Impact"/>
                <a:cs typeface="Impact"/>
              </a:rPr>
              <a:t>A person in breech of an intervention order</a:t>
            </a:r>
          </a:p>
          <a:p>
            <a:pPr marL="285750" indent="-285750" algn="ctr">
              <a:buFont typeface="Arial"/>
              <a:buChar char="•"/>
            </a:pPr>
            <a:endParaRPr lang="en-US" dirty="0" smtClean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endParaRPr lang="en-US" dirty="0">
              <a:latin typeface="Impact"/>
              <a:cs typeface="Impact"/>
            </a:endParaRP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endParaRPr lang="en-US" dirty="0" smtClean="0">
              <a:latin typeface="Impact"/>
              <a:cs typeface="Impact"/>
            </a:endParaRP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7875" y="334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2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0"/>
            <a:ext cx="11763213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6" y="63500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POWERS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1787704"/>
            <a:ext cx="7143750" cy="754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i="1" dirty="0" smtClean="0">
                <a:latin typeface="Impact"/>
                <a:cs typeface="Impact"/>
              </a:rPr>
              <a:t>Searches without a Warrant cont.</a:t>
            </a:r>
          </a:p>
          <a:p>
            <a:pPr algn="ctr"/>
            <a:r>
              <a:rPr lang="en-US" sz="2400" dirty="0" smtClean="0">
                <a:latin typeface="Impact"/>
                <a:cs typeface="Impact"/>
              </a:rPr>
              <a:t> </a:t>
            </a:r>
          </a:p>
          <a:p>
            <a:pPr algn="ctr"/>
            <a:r>
              <a:rPr lang="en-US" sz="2400" dirty="0" smtClean="0">
                <a:latin typeface="Impact"/>
                <a:cs typeface="Impact"/>
              </a:rPr>
              <a:t>Of the Person: Police can conduct a search </a:t>
            </a:r>
            <a:r>
              <a:rPr lang="en-AU" sz="2400" dirty="0" smtClean="0">
                <a:latin typeface="Impact"/>
                <a:cs typeface="Impact"/>
              </a:rPr>
              <a:t>of the body, clothing and premises of a person who has been arrested.</a:t>
            </a:r>
          </a:p>
          <a:p>
            <a:pPr algn="ctr"/>
            <a:r>
              <a:rPr lang="en-AU" sz="2400" dirty="0" smtClean="0">
                <a:latin typeface="Impact"/>
                <a:cs typeface="Impact"/>
              </a:rPr>
              <a:t>This search must be to find weapons or secure evidence.</a:t>
            </a:r>
          </a:p>
          <a:p>
            <a:pPr algn="ctr"/>
            <a:endParaRPr lang="en-AU" sz="2400" dirty="0">
              <a:latin typeface="Impact"/>
              <a:cs typeface="Impact"/>
            </a:endParaRPr>
          </a:p>
          <a:p>
            <a:pPr algn="ctr"/>
            <a:r>
              <a:rPr lang="en-AU" sz="2400" dirty="0" smtClean="0">
                <a:latin typeface="Impact"/>
                <a:cs typeface="Impact"/>
              </a:rPr>
              <a:t>If police believe that a person is in possession of weapons they can search their person, anything in the possession of the person, any vehicle and anything in a vehicle</a:t>
            </a:r>
            <a:endParaRPr lang="en-US" sz="2400" dirty="0" smtClean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endParaRPr lang="en-US" dirty="0" smtClean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endParaRPr lang="en-US" dirty="0">
              <a:latin typeface="Impact"/>
              <a:cs typeface="Impact"/>
            </a:endParaRP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endParaRPr lang="en-US" dirty="0" smtClean="0">
              <a:latin typeface="Impact"/>
              <a:cs typeface="Impact"/>
            </a:endParaRP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7875" y="334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5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937" y="0"/>
            <a:ext cx="11763213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6" y="63500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n w="571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POLICE POWERS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1787704"/>
            <a:ext cx="7143750" cy="754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i="1" dirty="0" smtClean="0">
                <a:latin typeface="Impact"/>
                <a:cs typeface="Impact"/>
              </a:rPr>
              <a:t>Searches without a Warrant cont.</a:t>
            </a:r>
          </a:p>
          <a:p>
            <a:pPr algn="ctr"/>
            <a:r>
              <a:rPr lang="en-US" sz="2400" dirty="0" smtClean="0">
                <a:latin typeface="Impact"/>
                <a:cs typeface="Impact"/>
              </a:rPr>
              <a:t> </a:t>
            </a:r>
          </a:p>
          <a:p>
            <a:pPr algn="ctr"/>
            <a:r>
              <a:rPr lang="en-US" sz="2400" dirty="0" smtClean="0">
                <a:latin typeface="Impact"/>
                <a:cs typeface="Impact"/>
              </a:rPr>
              <a:t>Of the Person: Police can conduct a search </a:t>
            </a:r>
            <a:r>
              <a:rPr lang="en-AU" sz="2400" dirty="0" smtClean="0">
                <a:latin typeface="Impact"/>
                <a:cs typeface="Impact"/>
              </a:rPr>
              <a:t>of the body, clothing and premises of a person who has been arrested.</a:t>
            </a:r>
          </a:p>
          <a:p>
            <a:pPr algn="ctr"/>
            <a:r>
              <a:rPr lang="en-AU" sz="2400" dirty="0" smtClean="0">
                <a:latin typeface="Impact"/>
                <a:cs typeface="Impact"/>
              </a:rPr>
              <a:t>This search must be to find weapons or secure evidence.</a:t>
            </a:r>
          </a:p>
          <a:p>
            <a:pPr algn="ctr"/>
            <a:endParaRPr lang="en-AU" sz="2400" dirty="0">
              <a:latin typeface="Impact"/>
              <a:cs typeface="Impact"/>
            </a:endParaRPr>
          </a:p>
          <a:p>
            <a:pPr algn="ctr"/>
            <a:r>
              <a:rPr lang="en-AU" sz="2400" dirty="0" smtClean="0">
                <a:latin typeface="Impact"/>
                <a:cs typeface="Impact"/>
              </a:rPr>
              <a:t>If police believe that a person is in possession of weapons they can search their person, anything in the possession of the person, any vehicle and anything in a vehicle</a:t>
            </a:r>
            <a:endParaRPr lang="en-US" sz="2400" dirty="0" smtClean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endParaRPr lang="en-US" dirty="0" smtClean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endParaRPr lang="en-US" dirty="0">
              <a:latin typeface="Impact"/>
              <a:cs typeface="Impact"/>
            </a:endParaRP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marL="285750" indent="-285750" algn="ctr">
              <a:buFont typeface="Arial"/>
              <a:buChar char="•"/>
            </a:pPr>
            <a:endParaRPr lang="en-US" dirty="0" smtClean="0">
              <a:latin typeface="Impact"/>
              <a:cs typeface="Impact"/>
            </a:endParaRP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algn="ctr"/>
            <a:endParaRPr lang="en-US" dirty="0" smtClean="0">
              <a:latin typeface="Impact"/>
              <a:cs typeface="Impact"/>
            </a:endParaRP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  <a:p>
            <a:pPr algn="ctr"/>
            <a:endParaRPr lang="en-US" i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7875" y="334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1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637</Words>
  <Application>Microsoft Macintosh PowerPoint</Application>
  <PresentationFormat>On-screen Show (4:3)</PresentationFormat>
  <Paragraphs>146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Robertson</dc:creator>
  <cp:lastModifiedBy>Stephen Robertson</cp:lastModifiedBy>
  <cp:revision>12</cp:revision>
  <dcterms:created xsi:type="dcterms:W3CDTF">2017-03-26T05:42:18Z</dcterms:created>
  <dcterms:modified xsi:type="dcterms:W3CDTF">2017-03-26T08:05:20Z</dcterms:modified>
</cp:coreProperties>
</file>