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5"/>
  </p:normalViewPr>
  <p:slideViewPr>
    <p:cSldViewPr snapToGrid="0" snapToObjects="1">
      <p:cViewPr varScale="1">
        <p:scale>
          <a:sx n="94" d="100"/>
          <a:sy n="94" d="100"/>
        </p:scale>
        <p:origin x="73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6/26/17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6/26/17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6/26/17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6/26/17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6/26/17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Precedent</a:t>
            </a:r>
            <a:r>
              <a:rPr lang="mr-IN" dirty="0" smtClean="0"/>
              <a: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7396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Precedent and the doctrine of precedent</a:t>
            </a:r>
            <a:endParaRPr lang="en-US" sz="4800" dirty="0"/>
          </a:p>
        </p:txBody>
      </p:sp>
      <p:sp>
        <p:nvSpPr>
          <p:cNvPr id="3" name="Content Placeholder 2"/>
          <p:cNvSpPr>
            <a:spLocks noGrp="1"/>
          </p:cNvSpPr>
          <p:nvPr>
            <p:ph idx="1"/>
          </p:nvPr>
        </p:nvSpPr>
        <p:spPr/>
        <p:txBody>
          <a:bodyPr/>
          <a:lstStyle/>
          <a:p>
            <a:r>
              <a:rPr lang="en-US" dirty="0" smtClean="0"/>
              <a:t>Precedent is Judge made Law</a:t>
            </a:r>
          </a:p>
          <a:p>
            <a:r>
              <a:rPr lang="en-US" dirty="0" smtClean="0"/>
              <a:t>It is the rule that similar cases should be decided in a similar way</a:t>
            </a:r>
          </a:p>
          <a:p>
            <a:r>
              <a:rPr lang="en-US" dirty="0" smtClean="0"/>
              <a:t>The doctrine of precedent is the set of strict rules that guide Judges in their decision.</a:t>
            </a:r>
          </a:p>
          <a:p>
            <a:r>
              <a:rPr lang="en-US" dirty="0" smtClean="0"/>
              <a:t>The decisions of the courts are recorded in ‘law reports’</a:t>
            </a:r>
          </a:p>
          <a:p>
            <a:r>
              <a:rPr lang="en-US" dirty="0" smtClean="0"/>
              <a:t>Law reports record the judgement in a case including</a:t>
            </a:r>
            <a:r>
              <a:rPr lang="mr-IN" dirty="0" smtClean="0"/>
              <a:t>…</a:t>
            </a:r>
            <a:endParaRPr lang="en-AU" dirty="0" smtClean="0"/>
          </a:p>
          <a:p>
            <a:pPr lvl="1"/>
            <a:r>
              <a:rPr lang="en-AU" dirty="0" smtClean="0"/>
              <a:t>The facts of the case</a:t>
            </a:r>
          </a:p>
          <a:p>
            <a:pPr lvl="1"/>
            <a:r>
              <a:rPr lang="en-AU" dirty="0" smtClean="0"/>
              <a:t>The decision in the case </a:t>
            </a:r>
          </a:p>
          <a:p>
            <a:pPr lvl="1"/>
            <a:r>
              <a:rPr lang="en-AU" dirty="0" smtClean="0"/>
              <a:t>The reason given by the judge for his/her decision</a:t>
            </a:r>
            <a:r>
              <a:rPr lang="en-US" dirty="0" smtClean="0"/>
              <a:t> </a:t>
            </a:r>
          </a:p>
          <a:p>
            <a:endParaRPr lang="en-US" dirty="0"/>
          </a:p>
        </p:txBody>
      </p:sp>
    </p:spTree>
    <p:extLst>
      <p:ext uri="{BB962C8B-B14F-4D97-AF65-F5344CB8AC3E}">
        <p14:creationId xmlns:p14="http://schemas.microsoft.com/office/powerpoint/2010/main" val="13566137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Latin</a:t>
            </a:r>
            <a:r>
              <a:rPr lang="mr-IN" dirty="0" smtClean="0"/>
              <a:t>…</a:t>
            </a:r>
            <a:endParaRPr lang="en-US" dirty="0"/>
          </a:p>
        </p:txBody>
      </p:sp>
      <p:sp>
        <p:nvSpPr>
          <p:cNvPr id="3" name="Content Placeholder 2"/>
          <p:cNvSpPr>
            <a:spLocks noGrp="1"/>
          </p:cNvSpPr>
          <p:nvPr>
            <p:ph idx="1"/>
          </p:nvPr>
        </p:nvSpPr>
        <p:spPr/>
        <p:txBody>
          <a:bodyPr/>
          <a:lstStyle/>
          <a:p>
            <a:r>
              <a:rPr lang="en-US" dirty="0" smtClean="0"/>
              <a:t>Stare Decisis </a:t>
            </a:r>
            <a:r>
              <a:rPr lang="mr-IN" dirty="0" smtClean="0"/>
              <a:t>–</a:t>
            </a:r>
            <a:r>
              <a:rPr lang="en-US" dirty="0" smtClean="0"/>
              <a:t> to stand by what has been decided. Lower courts will stand by what has been decided in Higher courts. </a:t>
            </a:r>
          </a:p>
          <a:p>
            <a:endParaRPr lang="en-US" dirty="0"/>
          </a:p>
          <a:p>
            <a:r>
              <a:rPr lang="en-US" dirty="0" smtClean="0"/>
              <a:t>Ratio </a:t>
            </a:r>
            <a:r>
              <a:rPr lang="en-US" dirty="0" err="1" smtClean="0"/>
              <a:t>Decidendi</a:t>
            </a:r>
            <a:r>
              <a:rPr lang="en-US" dirty="0" smtClean="0"/>
              <a:t> </a:t>
            </a:r>
            <a:r>
              <a:rPr lang="mr-IN" dirty="0" smtClean="0"/>
              <a:t>–</a:t>
            </a:r>
            <a:r>
              <a:rPr lang="en-US" dirty="0" smtClean="0"/>
              <a:t> The most important part of the Judgement, the reason for the decision. Other judges will look to this reasoning to guide them in future decisions.</a:t>
            </a:r>
          </a:p>
          <a:p>
            <a:endParaRPr lang="en-US" dirty="0"/>
          </a:p>
          <a:p>
            <a:r>
              <a:rPr lang="en-US" dirty="0" smtClean="0"/>
              <a:t>Obiter </a:t>
            </a:r>
            <a:r>
              <a:rPr lang="en-US" dirty="0" err="1" smtClean="0"/>
              <a:t>Dictim</a:t>
            </a:r>
            <a:r>
              <a:rPr lang="en-US" dirty="0" smtClean="0"/>
              <a:t> </a:t>
            </a:r>
            <a:r>
              <a:rPr lang="mr-IN" dirty="0" smtClean="0"/>
              <a:t>–</a:t>
            </a:r>
            <a:r>
              <a:rPr lang="en-US" dirty="0" smtClean="0"/>
              <a:t> Statements made by a judge that do not directly affect the outcome. These general comments will not form part of </a:t>
            </a:r>
            <a:r>
              <a:rPr lang="en-US" dirty="0" smtClean="0">
                <a:solidFill>
                  <a:srgbClr val="FF0000"/>
                </a:solidFill>
              </a:rPr>
              <a:t>‘binding precedent’ </a:t>
            </a:r>
            <a:r>
              <a:rPr lang="en-US" dirty="0" smtClean="0"/>
              <a:t>but can form part of </a:t>
            </a:r>
            <a:r>
              <a:rPr lang="en-US" dirty="0" smtClean="0">
                <a:solidFill>
                  <a:srgbClr val="FF0000"/>
                </a:solidFill>
              </a:rPr>
              <a:t>‘persuasive precedent’</a:t>
            </a:r>
            <a:endParaRPr lang="en-US" dirty="0">
              <a:solidFill>
                <a:srgbClr val="FF0000"/>
              </a:solidFill>
            </a:endParaRPr>
          </a:p>
        </p:txBody>
      </p:sp>
    </p:spTree>
    <p:extLst>
      <p:ext uri="{BB962C8B-B14F-4D97-AF65-F5344CB8AC3E}">
        <p14:creationId xmlns:p14="http://schemas.microsoft.com/office/powerpoint/2010/main" val="282380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Precedent </a:t>
            </a:r>
            <a:endParaRPr lang="en-US" dirty="0"/>
          </a:p>
        </p:txBody>
      </p:sp>
      <p:sp>
        <p:nvSpPr>
          <p:cNvPr id="3" name="Content Placeholder 2"/>
          <p:cNvSpPr>
            <a:spLocks noGrp="1"/>
          </p:cNvSpPr>
          <p:nvPr>
            <p:ph idx="1"/>
          </p:nvPr>
        </p:nvSpPr>
        <p:spPr/>
        <p:txBody>
          <a:bodyPr>
            <a:normAutofit/>
          </a:bodyPr>
          <a:lstStyle/>
          <a:p>
            <a:r>
              <a:rPr lang="en-US" sz="2400" dirty="0" smtClean="0"/>
              <a:t>Judges in Victorian courts are only bound by decisions made in other Victorian courts or the High court, not by courts in other states and countries. </a:t>
            </a:r>
          </a:p>
          <a:p>
            <a:r>
              <a:rPr lang="en-US" sz="2400" dirty="0" smtClean="0"/>
              <a:t>If there is a case that has never been considered in Victorian Courts, the court may look to other court systems for guidance. </a:t>
            </a:r>
          </a:p>
          <a:p>
            <a:r>
              <a:rPr lang="en-US" sz="2400" dirty="0" smtClean="0"/>
              <a:t>This is persuasive precedents</a:t>
            </a:r>
          </a:p>
          <a:p>
            <a:r>
              <a:rPr lang="en-US" sz="2400" dirty="0" smtClean="0"/>
              <a:t>Obiter dictum comments also form persuasive precedent</a:t>
            </a:r>
            <a:endParaRPr lang="en-US" sz="2400" dirty="0"/>
          </a:p>
        </p:txBody>
      </p:sp>
    </p:spTree>
    <p:extLst>
      <p:ext uri="{BB962C8B-B14F-4D97-AF65-F5344CB8AC3E}">
        <p14:creationId xmlns:p14="http://schemas.microsoft.com/office/powerpoint/2010/main" val="764613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precedent Change???</a:t>
            </a:r>
            <a:endParaRPr lang="en-US" dirty="0"/>
          </a:p>
        </p:txBody>
      </p:sp>
      <p:sp>
        <p:nvSpPr>
          <p:cNvPr id="3" name="Content Placeholder 2"/>
          <p:cNvSpPr>
            <a:spLocks noGrp="1"/>
          </p:cNvSpPr>
          <p:nvPr>
            <p:ph idx="1"/>
          </p:nvPr>
        </p:nvSpPr>
        <p:spPr/>
        <p:txBody>
          <a:bodyPr/>
          <a:lstStyle/>
          <a:p>
            <a:r>
              <a:rPr lang="en-US" dirty="0" smtClean="0"/>
              <a:t>The short answer is yes.</a:t>
            </a:r>
          </a:p>
          <a:p>
            <a:r>
              <a:rPr lang="en-US" dirty="0" smtClean="0"/>
              <a:t>The long answer is yes, but</a:t>
            </a:r>
            <a:r>
              <a:rPr lang="mr-IN" dirty="0" smtClean="0"/>
              <a:t>…</a:t>
            </a:r>
            <a:endParaRPr lang="en-AU" dirty="0" smtClean="0"/>
          </a:p>
          <a:p>
            <a:r>
              <a:rPr lang="en-AU" dirty="0" smtClean="0"/>
              <a:t>Judges are usually bound by precedent set in a higher court, however judges must not be unreasonably restricted in their ability to apply the law to each case. </a:t>
            </a:r>
          </a:p>
          <a:p>
            <a:r>
              <a:rPr lang="en-AU" dirty="0" smtClean="0"/>
              <a:t>Judges can change precedent depending on on two conditions </a:t>
            </a:r>
            <a:r>
              <a:rPr lang="mr-IN" dirty="0" smtClean="0"/>
              <a:t>–</a:t>
            </a:r>
            <a:r>
              <a:rPr lang="en-AU" dirty="0" smtClean="0"/>
              <a:t> </a:t>
            </a:r>
          </a:p>
          <a:p>
            <a:pPr lvl="1"/>
            <a:r>
              <a:rPr lang="en-AU" dirty="0" smtClean="0"/>
              <a:t>The authority of the court where the precedent was decided </a:t>
            </a:r>
          </a:p>
          <a:p>
            <a:pPr lvl="1"/>
            <a:r>
              <a:rPr lang="en-AU" dirty="0" smtClean="0"/>
              <a:t>The authority of the court where the case is being heard</a:t>
            </a:r>
          </a:p>
          <a:p>
            <a:pPr lvl="1"/>
            <a:endParaRPr lang="en-AU" dirty="0"/>
          </a:p>
          <a:p>
            <a:r>
              <a:rPr lang="en-AU" dirty="0" smtClean="0"/>
              <a:t>There are four processes a judge can use to change </a:t>
            </a:r>
            <a:r>
              <a:rPr lang="en-AU" dirty="0" err="1" smtClean="0"/>
              <a:t>precident</a:t>
            </a:r>
            <a:r>
              <a:rPr lang="en-AU" dirty="0" smtClean="0"/>
              <a:t>.   </a:t>
            </a:r>
          </a:p>
          <a:p>
            <a:endParaRPr lang="en-US" dirty="0"/>
          </a:p>
        </p:txBody>
      </p:sp>
    </p:spTree>
    <p:extLst>
      <p:ext uri="{BB962C8B-B14F-4D97-AF65-F5344CB8AC3E}">
        <p14:creationId xmlns:p14="http://schemas.microsoft.com/office/powerpoint/2010/main" val="42041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precedent</a:t>
            </a:r>
            <a:r>
              <a:rPr lang="mr-IN" dirty="0" smtClean="0"/>
              <a:t>…</a:t>
            </a:r>
            <a:endParaRPr lang="en-US" dirty="0"/>
          </a:p>
        </p:txBody>
      </p:sp>
      <p:sp>
        <p:nvSpPr>
          <p:cNvPr id="3" name="Content Placeholder 2"/>
          <p:cNvSpPr>
            <a:spLocks noGrp="1"/>
          </p:cNvSpPr>
          <p:nvPr>
            <p:ph idx="1"/>
          </p:nvPr>
        </p:nvSpPr>
        <p:spPr/>
        <p:txBody>
          <a:bodyPr/>
          <a:lstStyle/>
          <a:p>
            <a:r>
              <a:rPr lang="en-US" dirty="0" smtClean="0">
                <a:solidFill>
                  <a:srgbClr val="FF0000"/>
                </a:solidFill>
              </a:rPr>
              <a:t>Distinguishing</a:t>
            </a:r>
            <a:r>
              <a:rPr lang="en-US" dirty="0" smtClean="0"/>
              <a:t> </a:t>
            </a:r>
            <a:r>
              <a:rPr lang="mr-IN" dirty="0" smtClean="0"/>
              <a:t>–</a:t>
            </a:r>
            <a:r>
              <a:rPr lang="en-US" dirty="0" smtClean="0"/>
              <a:t> a judge can decide that precedent does not apply to the case. </a:t>
            </a:r>
            <a:r>
              <a:rPr lang="en-US" dirty="0"/>
              <a:t>T</a:t>
            </a:r>
            <a:r>
              <a:rPr lang="en-US" dirty="0" smtClean="0"/>
              <a:t>his can happen when the judge decides that the facts of the case are different to the precedent. In this case the precedent is either added to or not applied.</a:t>
            </a:r>
          </a:p>
          <a:p>
            <a:r>
              <a:rPr lang="en-US" dirty="0" smtClean="0">
                <a:solidFill>
                  <a:srgbClr val="FF0000"/>
                </a:solidFill>
              </a:rPr>
              <a:t>Disapproving</a:t>
            </a:r>
            <a:r>
              <a:rPr lang="en-US" dirty="0" smtClean="0"/>
              <a:t> </a:t>
            </a:r>
            <a:r>
              <a:rPr lang="mr-IN" dirty="0" smtClean="0"/>
              <a:t>–</a:t>
            </a:r>
            <a:r>
              <a:rPr lang="en-US" dirty="0" smtClean="0"/>
              <a:t> Although a judge may be bound by precedent he or she can voice there strong disapproval as part of their Obiter dictum</a:t>
            </a:r>
          </a:p>
          <a:p>
            <a:r>
              <a:rPr lang="en-US" dirty="0" smtClean="0">
                <a:solidFill>
                  <a:srgbClr val="FF0000"/>
                </a:solidFill>
              </a:rPr>
              <a:t>Overruling</a:t>
            </a:r>
            <a:r>
              <a:rPr lang="en-US" dirty="0" smtClean="0"/>
              <a:t> </a:t>
            </a:r>
            <a:r>
              <a:rPr lang="mr-IN" dirty="0" smtClean="0"/>
              <a:t>–</a:t>
            </a:r>
            <a:r>
              <a:rPr lang="en-US" dirty="0" smtClean="0"/>
              <a:t> A judge in a higher court can overrule an earlier precedent and replace it with a different one</a:t>
            </a:r>
          </a:p>
          <a:p>
            <a:r>
              <a:rPr lang="en-US" dirty="0" smtClean="0">
                <a:solidFill>
                  <a:srgbClr val="FF0000"/>
                </a:solidFill>
              </a:rPr>
              <a:t>Reversing</a:t>
            </a:r>
            <a:r>
              <a:rPr lang="en-US" dirty="0" smtClean="0"/>
              <a:t> </a:t>
            </a:r>
            <a:r>
              <a:rPr lang="mr-IN" dirty="0" smtClean="0"/>
              <a:t>–</a:t>
            </a:r>
            <a:r>
              <a:rPr lang="en-US" dirty="0" smtClean="0"/>
              <a:t> when a case is heard in a lower court one of the parties may appeal to a higher court. If the judge in the higher court does not agree with the legal principals used in the lower court they can reverse the decision. The precedent used by the lower court can no longer be applied.   </a:t>
            </a:r>
            <a:endParaRPr lang="en-US" dirty="0"/>
          </a:p>
        </p:txBody>
      </p:sp>
    </p:spTree>
    <p:extLst>
      <p:ext uri="{BB962C8B-B14F-4D97-AF65-F5344CB8AC3E}">
        <p14:creationId xmlns:p14="http://schemas.microsoft.com/office/powerpoint/2010/main" val="644509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KK1 - </a:t>
            </a:r>
            <a:endParaRPr lang="en-US" dirty="0"/>
          </a:p>
        </p:txBody>
      </p:sp>
      <p:sp>
        <p:nvSpPr>
          <p:cNvPr id="3" name="Content Placeholder 2"/>
          <p:cNvSpPr>
            <a:spLocks noGrp="1"/>
          </p:cNvSpPr>
          <p:nvPr>
            <p:ph idx="1"/>
          </p:nvPr>
        </p:nvSpPr>
        <p:spPr/>
        <p:txBody>
          <a:bodyPr/>
          <a:lstStyle/>
          <a:p>
            <a:r>
              <a:rPr lang="en-US" dirty="0" smtClean="0"/>
              <a:t>KK1 will be due on the last day of the school holidays. </a:t>
            </a:r>
          </a:p>
          <a:p>
            <a:endParaRPr lang="en-US" dirty="0"/>
          </a:p>
          <a:p>
            <a:r>
              <a:rPr lang="en-US" dirty="0" smtClean="0"/>
              <a:t>You will have plenty of time in class this week.</a:t>
            </a:r>
          </a:p>
          <a:p>
            <a:endParaRPr lang="en-US" dirty="0"/>
          </a:p>
          <a:p>
            <a:r>
              <a:rPr lang="en-US" dirty="0" smtClean="0"/>
              <a:t>If you use your class time to its fullest you will have less Holiday Homework </a:t>
            </a:r>
          </a:p>
          <a:p>
            <a:endParaRPr lang="en-US" dirty="0"/>
          </a:p>
          <a:p>
            <a:r>
              <a:rPr lang="en-US" dirty="0" smtClean="0"/>
              <a:t>Yay! thanks Steve </a:t>
            </a:r>
            <a:endParaRPr lang="en-US" dirty="0"/>
          </a:p>
        </p:txBody>
      </p:sp>
    </p:spTree>
    <p:extLst>
      <p:ext uri="{BB962C8B-B14F-4D97-AF65-F5344CB8AC3E}">
        <p14:creationId xmlns:p14="http://schemas.microsoft.com/office/powerpoint/2010/main" val="20743251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1464</TotalTime>
  <Words>536</Words>
  <Application>Microsoft Macintosh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Calibri</vt:lpstr>
      <vt:lpstr>Mangal</vt:lpstr>
      <vt:lpstr>Rockwell</vt:lpstr>
      <vt:lpstr>Rockwell Condensed</vt:lpstr>
      <vt:lpstr>Rockwell Extra Bold</vt:lpstr>
      <vt:lpstr>Wingdings</vt:lpstr>
      <vt:lpstr>Wood Type</vt:lpstr>
      <vt:lpstr>Precedent…</vt:lpstr>
      <vt:lpstr>Precedent and the doctrine of precedent</vt:lpstr>
      <vt:lpstr>The Latin…</vt:lpstr>
      <vt:lpstr>Persuasive Precedent </vt:lpstr>
      <vt:lpstr>Can precedent Change???</vt:lpstr>
      <vt:lpstr>Changing precedent…</vt:lpstr>
      <vt:lpstr>KK1 - </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Precident…</dc:title>
  <dc:creator>Robertson, Stephen M</dc:creator>
  <cp:lastModifiedBy>Robertson, Stephen M</cp:lastModifiedBy>
  <cp:revision>8</cp:revision>
  <dcterms:created xsi:type="dcterms:W3CDTF">2017-06-25T22:06:22Z</dcterms:created>
  <dcterms:modified xsi:type="dcterms:W3CDTF">2017-06-26T22:30:49Z</dcterms:modified>
</cp:coreProperties>
</file>