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6" r:id="rId2"/>
    <p:sldId id="257" r:id="rId3"/>
    <p:sldId id="259" r:id="rId4"/>
    <p:sldId id="258"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55"/>
  </p:normalViewPr>
  <p:slideViewPr>
    <p:cSldViewPr snapToGrid="0" snapToObjects="1">
      <p:cViewPr varScale="1">
        <p:scale>
          <a:sx n="94" d="100"/>
          <a:sy n="94" d="100"/>
        </p:scale>
        <p:origin x="73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7/17/17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7/17/17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7/17/17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7/17/17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8A87A34-81AB-432B-8DAE-1953F412C126}" type="datetimeFigureOut">
              <a:rPr lang="en-US" smtClean="0"/>
              <a:t>7/17/17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48A87A34-81AB-432B-8DAE-1953F412C126}" type="datetimeFigureOut">
              <a:rPr lang="en-US" smtClean="0"/>
              <a:t>7/17/17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8A87A34-81AB-432B-8DAE-1953F412C126}" type="datetimeFigureOut">
              <a:rPr lang="en-US" smtClean="0"/>
              <a:t>7/17/17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7/17/17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7/17/17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Date Placeholder 8"/>
          <p:cNvSpPr>
            <a:spLocks noGrp="1"/>
          </p:cNvSpPr>
          <p:nvPr>
            <p:ph type="dt" sz="half" idx="10"/>
          </p:nvPr>
        </p:nvSpPr>
        <p:spPr/>
        <p:txBody>
          <a:bodyPr/>
          <a:lstStyle/>
          <a:p>
            <a:fld id="{48A87A34-81AB-432B-8DAE-1953F412C126}" type="datetimeFigureOut">
              <a:rPr lang="en-US" smtClean="0"/>
              <a:t>7/17/17</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48A87A34-81AB-432B-8DAE-1953F412C126}" type="datetimeFigureOut">
              <a:rPr lang="en-US" smtClean="0"/>
              <a:t>7/17/17</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48A87A34-81AB-432B-8DAE-1953F412C126}" type="datetimeFigureOut">
              <a:rPr lang="en-US" smtClean="0"/>
              <a:pPr/>
              <a:t>7/17/17</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1129747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Civil Law</a:t>
            </a:r>
            <a:br>
              <a:rPr lang="en-US" b="1" dirty="0" smtClean="0"/>
            </a:br>
            <a:r>
              <a:rPr lang="en-US" b="1" dirty="0" smtClean="0"/>
              <a:t>The Doctrine of Precedent </a:t>
            </a:r>
            <a:endParaRPr lang="en-US" b="1" dirty="0"/>
          </a:p>
        </p:txBody>
      </p:sp>
      <p:sp>
        <p:nvSpPr>
          <p:cNvPr id="3" name="Subtitle 2"/>
          <p:cNvSpPr>
            <a:spLocks noGrp="1"/>
          </p:cNvSpPr>
          <p:nvPr>
            <p:ph type="subTitle" idx="1"/>
          </p:nvPr>
        </p:nvSpPr>
        <p:spPr/>
        <p:txBody>
          <a:bodyPr>
            <a:normAutofit/>
          </a:bodyPr>
          <a:lstStyle/>
          <a:p>
            <a:r>
              <a:rPr lang="en-US" sz="2400" dirty="0" smtClean="0"/>
              <a:t>Lets Re-Cap</a:t>
            </a:r>
            <a:endParaRPr lang="en-US" sz="2400" dirty="0"/>
          </a:p>
        </p:txBody>
      </p:sp>
    </p:spTree>
    <p:extLst>
      <p:ext uri="{BB962C8B-B14F-4D97-AF65-F5344CB8AC3E}">
        <p14:creationId xmlns:p14="http://schemas.microsoft.com/office/powerpoint/2010/main" val="711603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Precedent</a:t>
            </a:r>
            <a:endParaRPr lang="en-US" dirty="0"/>
          </a:p>
        </p:txBody>
      </p:sp>
      <p:sp>
        <p:nvSpPr>
          <p:cNvPr id="3" name="Content Placeholder 2"/>
          <p:cNvSpPr>
            <a:spLocks noGrp="1"/>
          </p:cNvSpPr>
          <p:nvPr>
            <p:ph idx="1"/>
          </p:nvPr>
        </p:nvSpPr>
        <p:spPr/>
        <p:txBody>
          <a:bodyPr>
            <a:normAutofit/>
          </a:bodyPr>
          <a:lstStyle/>
          <a:p>
            <a:r>
              <a:rPr lang="en-US" sz="2400" dirty="0"/>
              <a:t>Precedent is </a:t>
            </a:r>
            <a:r>
              <a:rPr lang="en-US" sz="2400" dirty="0" smtClean="0"/>
              <a:t>Case Law or Judge </a:t>
            </a:r>
            <a:r>
              <a:rPr lang="en-US" sz="2400" dirty="0"/>
              <a:t>made </a:t>
            </a:r>
            <a:r>
              <a:rPr lang="en-US" sz="2400" dirty="0" smtClean="0"/>
              <a:t>Law</a:t>
            </a:r>
          </a:p>
          <a:p>
            <a:r>
              <a:rPr lang="en-US" sz="2400" dirty="0" smtClean="0"/>
              <a:t>As opposed to Criminal Law where Laws are made by Parliament, Civil Law is developed by Courts and Judges based on Precedent.  </a:t>
            </a:r>
            <a:endParaRPr lang="en-US" sz="2400" dirty="0"/>
          </a:p>
          <a:p>
            <a:r>
              <a:rPr lang="en-US" sz="2400" dirty="0" smtClean="0"/>
              <a:t>Precedent is a legal principle that determines that </a:t>
            </a:r>
            <a:r>
              <a:rPr lang="en-US" sz="2400" dirty="0"/>
              <a:t>similar cases should be decided in a similar </a:t>
            </a:r>
            <a:r>
              <a:rPr lang="en-US" sz="2400" dirty="0" smtClean="0"/>
              <a:t>way.</a:t>
            </a:r>
          </a:p>
          <a:p>
            <a:endParaRPr lang="en-US" dirty="0"/>
          </a:p>
          <a:p>
            <a:endParaRPr lang="en-US" dirty="0"/>
          </a:p>
        </p:txBody>
      </p:sp>
    </p:spTree>
    <p:extLst>
      <p:ext uri="{BB962C8B-B14F-4D97-AF65-F5344CB8AC3E}">
        <p14:creationId xmlns:p14="http://schemas.microsoft.com/office/powerpoint/2010/main" val="1466593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doctrine of precedent</a:t>
            </a:r>
          </a:p>
        </p:txBody>
      </p:sp>
      <p:sp>
        <p:nvSpPr>
          <p:cNvPr id="3" name="Content Placeholder 2"/>
          <p:cNvSpPr>
            <a:spLocks noGrp="1"/>
          </p:cNvSpPr>
          <p:nvPr>
            <p:ph idx="1"/>
          </p:nvPr>
        </p:nvSpPr>
        <p:spPr/>
        <p:txBody>
          <a:bodyPr/>
          <a:lstStyle/>
          <a:p>
            <a:r>
              <a:rPr lang="en-US" dirty="0"/>
              <a:t>The </a:t>
            </a:r>
            <a:r>
              <a:rPr lang="en-US" b="1" dirty="0"/>
              <a:t>Doctrine Of Precedent </a:t>
            </a:r>
            <a:r>
              <a:rPr lang="en-US" dirty="0"/>
              <a:t>is the set of strict rules that guide Judges in their decision</a:t>
            </a:r>
            <a:r>
              <a:rPr lang="en-US" dirty="0" smtClean="0"/>
              <a:t>.</a:t>
            </a:r>
          </a:p>
          <a:p>
            <a:r>
              <a:rPr lang="en-US" dirty="0"/>
              <a:t>In developing precedent the decisions of the courts are recorded in ‘law reports’</a:t>
            </a:r>
          </a:p>
          <a:p>
            <a:r>
              <a:rPr lang="en-US" dirty="0"/>
              <a:t>Law reports record the judgement in a case including</a:t>
            </a:r>
            <a:r>
              <a:rPr lang="mr-IN" dirty="0"/>
              <a:t>…</a:t>
            </a:r>
            <a:endParaRPr lang="en-AU" dirty="0"/>
          </a:p>
          <a:p>
            <a:pPr lvl="1"/>
            <a:r>
              <a:rPr lang="en-AU" dirty="0"/>
              <a:t>The facts of the case</a:t>
            </a:r>
          </a:p>
          <a:p>
            <a:pPr lvl="1"/>
            <a:r>
              <a:rPr lang="en-AU" dirty="0"/>
              <a:t>The decision in the case </a:t>
            </a:r>
          </a:p>
          <a:p>
            <a:pPr lvl="1"/>
            <a:r>
              <a:rPr lang="en-AU" dirty="0"/>
              <a:t>The reason given by the judge for his/her decision</a:t>
            </a:r>
            <a:r>
              <a:rPr lang="en-US" dirty="0"/>
              <a:t> </a:t>
            </a:r>
          </a:p>
          <a:p>
            <a:endParaRPr lang="en-US" dirty="0"/>
          </a:p>
          <a:p>
            <a:endParaRPr lang="en-US" dirty="0"/>
          </a:p>
        </p:txBody>
      </p:sp>
    </p:spTree>
    <p:extLst>
      <p:ext uri="{BB962C8B-B14F-4D97-AF65-F5344CB8AC3E}">
        <p14:creationId xmlns:p14="http://schemas.microsoft.com/office/powerpoint/2010/main" val="1716599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 these</a:t>
            </a:r>
            <a:endParaRPr lang="en-US" dirty="0"/>
          </a:p>
        </p:txBody>
      </p:sp>
      <p:sp>
        <p:nvSpPr>
          <p:cNvPr id="3" name="Content Placeholder 2"/>
          <p:cNvSpPr>
            <a:spLocks noGrp="1"/>
          </p:cNvSpPr>
          <p:nvPr>
            <p:ph idx="1"/>
          </p:nvPr>
        </p:nvSpPr>
        <p:spPr/>
        <p:txBody>
          <a:bodyPr>
            <a:normAutofit lnSpcReduction="10000"/>
          </a:bodyPr>
          <a:lstStyle/>
          <a:p>
            <a:r>
              <a:rPr lang="en-US" dirty="0"/>
              <a:t>Stare Decisis </a:t>
            </a:r>
            <a:r>
              <a:rPr lang="mr-IN" dirty="0"/>
              <a:t>–</a:t>
            </a:r>
            <a:r>
              <a:rPr lang="en-US" dirty="0"/>
              <a:t> to stand by what has been decided. Lower courts will stand by what has been decided in Higher courts. </a:t>
            </a:r>
          </a:p>
          <a:p>
            <a:endParaRPr lang="en-US" dirty="0"/>
          </a:p>
          <a:p>
            <a:r>
              <a:rPr lang="en-US" dirty="0"/>
              <a:t>Ratio </a:t>
            </a:r>
            <a:r>
              <a:rPr lang="en-US" dirty="0" err="1"/>
              <a:t>Decidendi</a:t>
            </a:r>
            <a:r>
              <a:rPr lang="en-US" dirty="0"/>
              <a:t> </a:t>
            </a:r>
            <a:r>
              <a:rPr lang="mr-IN" dirty="0"/>
              <a:t>–</a:t>
            </a:r>
            <a:r>
              <a:rPr lang="en-US" dirty="0"/>
              <a:t> The most important part of the Judgement, the reason for the decision. Other judges will look to this reasoning to guide them in future decisions.</a:t>
            </a:r>
          </a:p>
          <a:p>
            <a:endParaRPr lang="en-US" dirty="0"/>
          </a:p>
          <a:p>
            <a:r>
              <a:rPr lang="en-US" dirty="0"/>
              <a:t>Obiter </a:t>
            </a:r>
            <a:r>
              <a:rPr lang="en-US" dirty="0" err="1"/>
              <a:t>Dictim</a:t>
            </a:r>
            <a:r>
              <a:rPr lang="en-US" dirty="0"/>
              <a:t> </a:t>
            </a:r>
            <a:r>
              <a:rPr lang="mr-IN" dirty="0"/>
              <a:t>–</a:t>
            </a:r>
            <a:r>
              <a:rPr lang="en-US" dirty="0"/>
              <a:t> Statements made by a judge that do not directly affect the outcome. These general comments will not form part of </a:t>
            </a:r>
            <a:r>
              <a:rPr lang="en-US" dirty="0">
                <a:solidFill>
                  <a:srgbClr val="FF0000"/>
                </a:solidFill>
              </a:rPr>
              <a:t>‘binding precedent’ </a:t>
            </a:r>
            <a:r>
              <a:rPr lang="en-US" dirty="0"/>
              <a:t>but can form part of </a:t>
            </a:r>
            <a:r>
              <a:rPr lang="en-US" dirty="0">
                <a:solidFill>
                  <a:srgbClr val="FF0000"/>
                </a:solidFill>
              </a:rPr>
              <a:t>‘persuasive precedent’</a:t>
            </a:r>
          </a:p>
          <a:p>
            <a:endParaRPr lang="en-US" dirty="0"/>
          </a:p>
        </p:txBody>
      </p:sp>
    </p:spTree>
    <p:extLst>
      <p:ext uri="{BB962C8B-B14F-4D97-AF65-F5344CB8AC3E}">
        <p14:creationId xmlns:p14="http://schemas.microsoft.com/office/powerpoint/2010/main" val="1335350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Binding Precedent</a:t>
            </a:r>
            <a:endParaRPr lang="en-US" dirty="0"/>
          </a:p>
        </p:txBody>
      </p:sp>
      <p:sp>
        <p:nvSpPr>
          <p:cNvPr id="3" name="Content Placeholder 2"/>
          <p:cNvSpPr>
            <a:spLocks noGrp="1"/>
          </p:cNvSpPr>
          <p:nvPr>
            <p:ph idx="1"/>
          </p:nvPr>
        </p:nvSpPr>
        <p:spPr/>
        <p:txBody>
          <a:bodyPr>
            <a:normAutofit/>
          </a:bodyPr>
          <a:lstStyle/>
          <a:p>
            <a:r>
              <a:rPr lang="en-US" sz="2400" dirty="0" smtClean="0"/>
              <a:t>A binding precedent is a precedent that must be followed by lower courts in similar cases.</a:t>
            </a:r>
          </a:p>
          <a:p>
            <a:r>
              <a:rPr lang="en-US" sz="2400" dirty="0" smtClean="0"/>
              <a:t>A precedent is binding when </a:t>
            </a:r>
            <a:r>
              <a:rPr lang="mr-IN" sz="2400" dirty="0" smtClean="0"/>
              <a:t>–</a:t>
            </a:r>
            <a:r>
              <a:rPr lang="en-US" sz="2400" dirty="0" smtClean="0"/>
              <a:t> </a:t>
            </a:r>
          </a:p>
          <a:p>
            <a:pPr lvl="1"/>
            <a:r>
              <a:rPr lang="en-US" sz="2000" dirty="0" smtClean="0"/>
              <a:t>The facts of a previous case are so similar to the case being heard that it would be an injustice if precedent was not followed.</a:t>
            </a:r>
          </a:p>
          <a:p>
            <a:pPr lvl="1"/>
            <a:r>
              <a:rPr lang="en-US" sz="2000" dirty="0" smtClean="0"/>
              <a:t>The precedent was set by a higher court (Stare Decisis) </a:t>
            </a:r>
            <a:endParaRPr lang="en-US" sz="2000" dirty="0"/>
          </a:p>
        </p:txBody>
      </p:sp>
    </p:spTree>
    <p:extLst>
      <p:ext uri="{BB962C8B-B14F-4D97-AF65-F5344CB8AC3E}">
        <p14:creationId xmlns:p14="http://schemas.microsoft.com/office/powerpoint/2010/main" val="1714196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Persuasive Precedent</a:t>
            </a:r>
            <a:endParaRPr lang="en-US" dirty="0"/>
          </a:p>
        </p:txBody>
      </p:sp>
      <p:sp>
        <p:nvSpPr>
          <p:cNvPr id="3" name="Content Placeholder 2"/>
          <p:cNvSpPr>
            <a:spLocks noGrp="1"/>
          </p:cNvSpPr>
          <p:nvPr>
            <p:ph idx="1"/>
          </p:nvPr>
        </p:nvSpPr>
        <p:spPr/>
        <p:txBody>
          <a:bodyPr/>
          <a:lstStyle/>
          <a:p>
            <a:r>
              <a:rPr lang="en-US" dirty="0"/>
              <a:t>Judges in Victorian courts are only bound by decisions made in other Victorian courts or the High </a:t>
            </a:r>
            <a:r>
              <a:rPr lang="en-US" dirty="0" smtClean="0"/>
              <a:t>court (Binding Precedent), </a:t>
            </a:r>
            <a:r>
              <a:rPr lang="en-US" dirty="0"/>
              <a:t>not by courts in other states and countries. </a:t>
            </a:r>
          </a:p>
          <a:p>
            <a:r>
              <a:rPr lang="en-US" dirty="0"/>
              <a:t>If there is a case that has never been considered in Victorian Courts, the court may look to other court systems for guidance. </a:t>
            </a:r>
          </a:p>
          <a:p>
            <a:r>
              <a:rPr lang="en-US" dirty="0"/>
              <a:t>This is </a:t>
            </a:r>
            <a:r>
              <a:rPr lang="en-US" b="1" dirty="0" smtClean="0"/>
              <a:t>Persuasive Precedent</a:t>
            </a:r>
          </a:p>
          <a:p>
            <a:r>
              <a:rPr lang="en-US" dirty="0" smtClean="0"/>
              <a:t>Obiter </a:t>
            </a:r>
            <a:r>
              <a:rPr lang="en-US" dirty="0"/>
              <a:t>dictum comments also form persuasive precedent</a:t>
            </a:r>
          </a:p>
          <a:p>
            <a:endParaRPr lang="en-US" dirty="0"/>
          </a:p>
        </p:txBody>
      </p:sp>
    </p:spTree>
    <p:extLst>
      <p:ext uri="{BB962C8B-B14F-4D97-AF65-F5344CB8AC3E}">
        <p14:creationId xmlns:p14="http://schemas.microsoft.com/office/powerpoint/2010/main" val="2129241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Changing </a:t>
            </a:r>
            <a:r>
              <a:rPr lang="en-US" dirty="0" smtClean="0"/>
              <a:t>precedent</a:t>
            </a:r>
            <a:endParaRPr lang="en-US" dirty="0"/>
          </a:p>
        </p:txBody>
      </p:sp>
      <p:sp>
        <p:nvSpPr>
          <p:cNvPr id="3" name="Content Placeholder 2"/>
          <p:cNvSpPr>
            <a:spLocks noGrp="1"/>
          </p:cNvSpPr>
          <p:nvPr>
            <p:ph idx="1"/>
          </p:nvPr>
        </p:nvSpPr>
        <p:spPr/>
        <p:txBody>
          <a:bodyPr>
            <a:normAutofit fontScale="92500" lnSpcReduction="10000"/>
          </a:bodyPr>
          <a:lstStyle/>
          <a:p>
            <a:r>
              <a:rPr lang="en-US" dirty="0">
                <a:solidFill>
                  <a:srgbClr val="FF0000"/>
                </a:solidFill>
              </a:rPr>
              <a:t>Distinguishing</a:t>
            </a:r>
            <a:r>
              <a:rPr lang="en-US" dirty="0"/>
              <a:t> </a:t>
            </a:r>
            <a:r>
              <a:rPr lang="mr-IN" dirty="0"/>
              <a:t>–</a:t>
            </a:r>
            <a:r>
              <a:rPr lang="en-US" dirty="0"/>
              <a:t> a judge can decide that precedent does not apply to the case. This can happen when the judge decides that the facts of the case are different to the precedent. In this case the precedent is either added to or not applied.</a:t>
            </a:r>
          </a:p>
          <a:p>
            <a:r>
              <a:rPr lang="en-US" dirty="0">
                <a:solidFill>
                  <a:srgbClr val="FF0000"/>
                </a:solidFill>
              </a:rPr>
              <a:t>Disapproving</a:t>
            </a:r>
            <a:r>
              <a:rPr lang="en-US" dirty="0"/>
              <a:t> </a:t>
            </a:r>
            <a:r>
              <a:rPr lang="mr-IN" dirty="0"/>
              <a:t>–</a:t>
            </a:r>
            <a:r>
              <a:rPr lang="en-US" dirty="0"/>
              <a:t> Although a judge may be bound by precedent he or she can voice there strong disapproval as part of their Obiter dictum</a:t>
            </a:r>
          </a:p>
          <a:p>
            <a:r>
              <a:rPr lang="en-US" dirty="0">
                <a:solidFill>
                  <a:srgbClr val="FF0000"/>
                </a:solidFill>
              </a:rPr>
              <a:t>Overruling</a:t>
            </a:r>
            <a:r>
              <a:rPr lang="en-US" dirty="0"/>
              <a:t> </a:t>
            </a:r>
            <a:r>
              <a:rPr lang="mr-IN" dirty="0"/>
              <a:t>–</a:t>
            </a:r>
            <a:r>
              <a:rPr lang="en-US" dirty="0"/>
              <a:t> A judge in a higher court can overrule an earlier precedent and replace it with a different one</a:t>
            </a:r>
          </a:p>
          <a:p>
            <a:r>
              <a:rPr lang="en-US" dirty="0">
                <a:solidFill>
                  <a:srgbClr val="FF0000"/>
                </a:solidFill>
              </a:rPr>
              <a:t>Reversing</a:t>
            </a:r>
            <a:r>
              <a:rPr lang="en-US" dirty="0"/>
              <a:t> </a:t>
            </a:r>
            <a:r>
              <a:rPr lang="mr-IN" dirty="0"/>
              <a:t>–</a:t>
            </a:r>
            <a:r>
              <a:rPr lang="en-US" dirty="0"/>
              <a:t> when a case is heard in a lower court one of the parties may appeal to a higher court. If the judge in the higher court does not agree with the legal principals used in the lower court they can reverse the decision. The precedent used by the lower court can no longer be applied.   </a:t>
            </a:r>
          </a:p>
          <a:p>
            <a:endParaRPr lang="en-US" dirty="0"/>
          </a:p>
        </p:txBody>
      </p:sp>
    </p:spTree>
    <p:extLst>
      <p:ext uri="{BB962C8B-B14F-4D97-AF65-F5344CB8AC3E}">
        <p14:creationId xmlns:p14="http://schemas.microsoft.com/office/powerpoint/2010/main" val="810983229"/>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Parcel</Template>
  <TotalTime>259</TotalTime>
  <Words>499</Words>
  <Application>Microsoft Macintosh PowerPoint</Application>
  <PresentationFormat>Widescreen</PresentationFormat>
  <Paragraphs>34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Gill Sans MT</vt:lpstr>
      <vt:lpstr>Mangal</vt:lpstr>
      <vt:lpstr>Arial</vt:lpstr>
      <vt:lpstr>Parcel</vt:lpstr>
      <vt:lpstr>Civil Law The Doctrine of Precedent </vt:lpstr>
      <vt:lpstr>Precedent</vt:lpstr>
      <vt:lpstr>the doctrine of precedent</vt:lpstr>
      <vt:lpstr>Remember these</vt:lpstr>
      <vt:lpstr>Binding Precedent</vt:lpstr>
      <vt:lpstr>Persuasive Precedent</vt:lpstr>
      <vt:lpstr>Changing precedent</vt:lpstr>
    </vt:vector>
  </TitlesOfParts>
  <Company/>
  <LinksUpToDate>false</LinksUpToDate>
  <SharedDoc>false</SharedDoc>
  <HyperlinksChanged>false</HyperlinksChanged>
  <AppVersion>15.0035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Doctrine of Precedent </dc:title>
  <dc:creator>Robertson, Stephen M</dc:creator>
  <cp:lastModifiedBy>Robertson, Stephen M</cp:lastModifiedBy>
  <cp:revision>6</cp:revision>
  <dcterms:created xsi:type="dcterms:W3CDTF">2017-07-12T02:01:41Z</dcterms:created>
  <dcterms:modified xsi:type="dcterms:W3CDTF">2017-07-16T21:39:00Z</dcterms:modified>
</cp:coreProperties>
</file>