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2" r:id="rId3"/>
    <p:sldId id="265" r:id="rId4"/>
    <p:sldId id="266" r:id="rId5"/>
    <p:sldId id="258" r:id="rId6"/>
    <p:sldId id="267" r:id="rId7"/>
    <p:sldId id="268" r:id="rId8"/>
    <p:sldId id="259" r:id="rId9"/>
    <p:sldId id="260" r:id="rId10"/>
    <p:sldId id="261" r:id="rId11"/>
    <p:sldId id="281" r:id="rId12"/>
    <p:sldId id="264" r:id="rId13"/>
    <p:sldId id="283" r:id="rId14"/>
    <p:sldId id="284" r:id="rId15"/>
    <p:sldId id="285" r:id="rId16"/>
    <p:sldId id="286" r:id="rId17"/>
    <p:sldId id="287" r:id="rId18"/>
    <p:sldId id="28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AU"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11/29/2016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58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8150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5221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1939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AU"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11/29/2016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090492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0104827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AU"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3145052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8898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30685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AU"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11/29/2016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111375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AU"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11/29/2016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7753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11/29/2016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182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sc11legal.weebl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legal studies </a:t>
            </a:r>
            <a:endParaRPr lang="en-US" dirty="0"/>
          </a:p>
        </p:txBody>
      </p:sp>
      <p:sp>
        <p:nvSpPr>
          <p:cNvPr id="3" name="Subtitle 2"/>
          <p:cNvSpPr>
            <a:spLocks noGrp="1"/>
          </p:cNvSpPr>
          <p:nvPr>
            <p:ph type="subTitle" idx="1"/>
          </p:nvPr>
        </p:nvSpPr>
        <p:spPr/>
        <p:txBody>
          <a:bodyPr/>
          <a:lstStyle/>
          <a:p>
            <a:r>
              <a:rPr lang="en-US" dirty="0" smtClean="0"/>
              <a:t>2017</a:t>
            </a:r>
            <a:endParaRPr lang="en-US" dirty="0"/>
          </a:p>
        </p:txBody>
      </p:sp>
    </p:spTree>
    <p:extLst>
      <p:ext uri="{BB962C8B-B14F-4D97-AF65-F5344CB8AC3E}">
        <p14:creationId xmlns:p14="http://schemas.microsoft.com/office/powerpoint/2010/main" val="1603454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KK tasks</a:t>
            </a:r>
            <a:endParaRPr lang="en-US" dirty="0"/>
          </a:p>
        </p:txBody>
      </p:sp>
      <p:sp>
        <p:nvSpPr>
          <p:cNvPr id="3" name="Content Placeholder 2"/>
          <p:cNvSpPr>
            <a:spLocks noGrp="1"/>
          </p:cNvSpPr>
          <p:nvPr>
            <p:ph idx="1"/>
          </p:nvPr>
        </p:nvSpPr>
        <p:spPr/>
        <p:txBody>
          <a:bodyPr/>
          <a:lstStyle/>
          <a:p>
            <a:r>
              <a:rPr lang="en-US" dirty="0" smtClean="0"/>
              <a:t>You </a:t>
            </a:r>
            <a:r>
              <a:rPr lang="en-US" dirty="0" smtClean="0"/>
              <a:t>will receive KK tasks. </a:t>
            </a:r>
          </a:p>
        </p:txBody>
      </p:sp>
    </p:spTree>
    <p:extLst>
      <p:ext uri="{BB962C8B-B14F-4D97-AF65-F5344CB8AC3E}">
        <p14:creationId xmlns:p14="http://schemas.microsoft.com/office/powerpoint/2010/main" val="1772087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2000" cy="6854654"/>
          </a:xfrm>
          <a:prstGeom prst="rect">
            <a:avLst/>
          </a:prstGeom>
        </p:spPr>
      </p:pic>
      <p:sp>
        <p:nvSpPr>
          <p:cNvPr id="5" name="Down Arrow 4"/>
          <p:cNvSpPr/>
          <p:nvPr/>
        </p:nvSpPr>
        <p:spPr>
          <a:xfrm rot="8176500">
            <a:off x="8213558" y="1083862"/>
            <a:ext cx="1347536" cy="2954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Down Arrow 5"/>
          <p:cNvSpPr/>
          <p:nvPr/>
        </p:nvSpPr>
        <p:spPr>
          <a:xfrm rot="5400000">
            <a:off x="3800596" y="3133642"/>
            <a:ext cx="1221963" cy="2957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2942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unit 1</a:t>
            </a:r>
            <a:endParaRPr lang="en-US" dirty="0"/>
          </a:p>
        </p:txBody>
      </p:sp>
      <p:sp>
        <p:nvSpPr>
          <p:cNvPr id="3" name="Content Placeholder 2"/>
          <p:cNvSpPr>
            <a:spLocks noGrp="1"/>
          </p:cNvSpPr>
          <p:nvPr>
            <p:ph idx="1"/>
          </p:nvPr>
        </p:nvSpPr>
        <p:spPr/>
        <p:txBody>
          <a:bodyPr/>
          <a:lstStyle/>
          <a:p>
            <a:r>
              <a:rPr lang="en-US" dirty="0" smtClean="0"/>
              <a:t>This is the rough outline to each week in Legal Studies 2016 Semester 1. </a:t>
            </a:r>
          </a:p>
          <a:p>
            <a:r>
              <a:rPr lang="en-US" dirty="0" smtClean="0"/>
              <a:t>Take a look at it. </a:t>
            </a:r>
          </a:p>
          <a:p>
            <a:r>
              <a:rPr lang="en-US" dirty="0" smtClean="0"/>
              <a:t>It is subject to change in the next month depending on timetabling. </a:t>
            </a:r>
          </a:p>
          <a:p>
            <a:endParaRPr lang="en-US" dirty="0"/>
          </a:p>
          <a:p>
            <a:r>
              <a:rPr lang="en-US" dirty="0" smtClean="0"/>
              <a:t>Have a look at when your SACs are</a:t>
            </a:r>
          </a:p>
          <a:p>
            <a:r>
              <a:rPr lang="en-US" dirty="0" smtClean="0"/>
              <a:t>Take a peak at the information we will be covering</a:t>
            </a:r>
            <a:endParaRPr lang="en-US" dirty="0"/>
          </a:p>
        </p:txBody>
      </p:sp>
    </p:spTree>
    <p:extLst>
      <p:ext uri="{BB962C8B-B14F-4D97-AF65-F5344CB8AC3E}">
        <p14:creationId xmlns:p14="http://schemas.microsoft.com/office/powerpoint/2010/main" val="1243423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7953" cy="6858000"/>
          </a:xfrm>
          <a:prstGeom prst="rect">
            <a:avLst/>
          </a:prstGeom>
        </p:spPr>
        <p:style>
          <a:lnRef idx="1">
            <a:schemeClr val="accent2"/>
          </a:lnRef>
          <a:fillRef idx="2">
            <a:schemeClr val="accent2"/>
          </a:fillRef>
          <a:effectRef idx="1">
            <a:schemeClr val="accent2"/>
          </a:effectRef>
          <a:fontRef idx="minor">
            <a:schemeClr val="dk1"/>
          </a:fontRef>
        </p:style>
      </p:pic>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7880684" y="4360278"/>
            <a:ext cx="4022558" cy="1238417"/>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en-AU" sz="4000" dirty="0" smtClean="0"/>
              <a:t>Please download this document.</a:t>
            </a:r>
            <a:endParaRPr lang="en-AU" sz="4000" dirty="0"/>
          </a:p>
        </p:txBody>
      </p:sp>
    </p:spTree>
    <p:extLst>
      <p:ext uri="{BB962C8B-B14F-4D97-AF65-F5344CB8AC3E}">
        <p14:creationId xmlns:p14="http://schemas.microsoft.com/office/powerpoint/2010/main" val="227292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6600" b="1" u="sng" dirty="0"/>
              <a:t>Important dates:</a:t>
            </a:r>
            <a:br>
              <a:rPr lang="en-AU" sz="6600" b="1" u="sng" dirty="0"/>
            </a:br>
            <a:endParaRPr lang="en-AU" sz="6600" b="1" u="sng" dirty="0"/>
          </a:p>
        </p:txBody>
      </p:sp>
      <p:sp>
        <p:nvSpPr>
          <p:cNvPr id="3" name="Content Placeholder 2"/>
          <p:cNvSpPr>
            <a:spLocks noGrp="1"/>
          </p:cNvSpPr>
          <p:nvPr>
            <p:ph idx="1"/>
          </p:nvPr>
        </p:nvSpPr>
        <p:spPr/>
        <p:txBody>
          <a:bodyPr/>
          <a:lstStyle/>
          <a:p>
            <a:pPr marL="0" indent="0">
              <a:buNone/>
            </a:pPr>
            <a:endParaRPr lang="en-AU" dirty="0"/>
          </a:p>
        </p:txBody>
      </p:sp>
      <p:pic>
        <p:nvPicPr>
          <p:cNvPr id="4" name="Picture 3"/>
          <p:cNvPicPr>
            <a:picLocks noChangeAspect="1"/>
          </p:cNvPicPr>
          <p:nvPr/>
        </p:nvPicPr>
        <p:blipFill>
          <a:blip r:embed="rId2"/>
          <a:stretch>
            <a:fillRect/>
          </a:stretch>
        </p:blipFill>
        <p:spPr>
          <a:xfrm>
            <a:off x="3762375" y="1538788"/>
            <a:ext cx="4667250" cy="4486275"/>
          </a:xfrm>
          <a:prstGeom prst="rect">
            <a:avLst/>
          </a:prstGeom>
        </p:spPr>
      </p:pic>
    </p:spTree>
    <p:extLst>
      <p:ext uri="{BB962C8B-B14F-4D97-AF65-F5344CB8AC3E}">
        <p14:creationId xmlns:p14="http://schemas.microsoft.com/office/powerpoint/2010/main" val="2384559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12197953" cy="6858000"/>
          </a:xfrm>
          <a:prstGeom prst="rect">
            <a:avLst/>
          </a:prstGeom>
        </p:spPr>
      </p:pic>
      <p:sp>
        <p:nvSpPr>
          <p:cNvPr id="8" name="Down Arrow 7"/>
          <p:cNvSpPr/>
          <p:nvPr/>
        </p:nvSpPr>
        <p:spPr>
          <a:xfrm rot="3499735">
            <a:off x="1803350" y="779440"/>
            <a:ext cx="1347536" cy="2954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653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3509" y="0"/>
            <a:ext cx="12197953" cy="6858000"/>
          </a:xfrm>
          <a:prstGeom prst="rect">
            <a:avLst/>
          </a:prstGeom>
        </p:spPr>
      </p:pic>
      <p:sp>
        <p:nvSpPr>
          <p:cNvPr id="5" name="Rectangle 4"/>
          <p:cNvSpPr/>
          <p:nvPr/>
        </p:nvSpPr>
        <p:spPr>
          <a:xfrm>
            <a:off x="6609347" y="3795379"/>
            <a:ext cx="4620127" cy="151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This SAC is split over two parts. </a:t>
            </a:r>
            <a:endParaRPr lang="en-AU" sz="3600" dirty="0"/>
          </a:p>
        </p:txBody>
      </p:sp>
    </p:spTree>
    <p:extLst>
      <p:ext uri="{BB962C8B-B14F-4D97-AF65-F5344CB8AC3E}">
        <p14:creationId xmlns:p14="http://schemas.microsoft.com/office/powerpoint/2010/main" val="147172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 y="0"/>
            <a:ext cx="12197953" cy="6858000"/>
          </a:xfrm>
          <a:prstGeom prst="rect">
            <a:avLst/>
          </a:prstGeom>
        </p:spPr>
      </p:pic>
    </p:spTree>
    <p:extLst>
      <p:ext uri="{BB962C8B-B14F-4D97-AF65-F5344CB8AC3E}">
        <p14:creationId xmlns:p14="http://schemas.microsoft.com/office/powerpoint/2010/main" val="2698997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 y="0"/>
            <a:ext cx="12197953" cy="6858000"/>
          </a:xfrm>
          <a:prstGeom prst="rect">
            <a:avLst/>
          </a:prstGeom>
        </p:spPr>
      </p:pic>
    </p:spTree>
    <p:extLst>
      <p:ext uri="{BB962C8B-B14F-4D97-AF65-F5344CB8AC3E}">
        <p14:creationId xmlns:p14="http://schemas.microsoft.com/office/powerpoint/2010/main" val="220437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Sacs</a:t>
            </a:r>
            <a:endParaRPr lang="en-US" dirty="0"/>
          </a:p>
        </p:txBody>
      </p:sp>
      <p:sp>
        <p:nvSpPr>
          <p:cNvPr id="3" name="Content Placeholder 2"/>
          <p:cNvSpPr>
            <a:spLocks noGrp="1"/>
          </p:cNvSpPr>
          <p:nvPr>
            <p:ph idx="1"/>
          </p:nvPr>
        </p:nvSpPr>
        <p:spPr/>
        <p:txBody>
          <a:bodyPr/>
          <a:lstStyle/>
          <a:p>
            <a:r>
              <a:rPr lang="en-US" dirty="0" smtClean="0"/>
              <a:t>SACs in Unit 1 are all tests</a:t>
            </a:r>
          </a:p>
          <a:p>
            <a:r>
              <a:rPr lang="en-US" dirty="0" smtClean="0"/>
              <a:t>You </a:t>
            </a:r>
            <a:r>
              <a:rPr lang="en-US" dirty="0" smtClean="0"/>
              <a:t>will always have 2 weeks notice before the SAC</a:t>
            </a:r>
          </a:p>
          <a:p>
            <a:r>
              <a:rPr lang="en-US" dirty="0" smtClean="0"/>
              <a:t>Please check the Unit outline for SAC dates (this will be </a:t>
            </a:r>
            <a:r>
              <a:rPr lang="en-US" dirty="0" smtClean="0"/>
              <a:t>updated.)</a:t>
            </a:r>
            <a:endParaRPr lang="en-US" dirty="0"/>
          </a:p>
        </p:txBody>
      </p:sp>
      <p:pic>
        <p:nvPicPr>
          <p:cNvPr id="4" name="Picture 3"/>
          <p:cNvPicPr>
            <a:picLocks noChangeAspect="1"/>
          </p:cNvPicPr>
          <p:nvPr/>
        </p:nvPicPr>
        <p:blipFill>
          <a:blip r:embed="rId2"/>
          <a:stretch>
            <a:fillRect/>
          </a:stretch>
        </p:blipFill>
        <p:spPr>
          <a:xfrm>
            <a:off x="8712927" y="3753134"/>
            <a:ext cx="2717073" cy="2930917"/>
          </a:xfrm>
          <a:prstGeom prst="rect">
            <a:avLst/>
          </a:prstGeom>
        </p:spPr>
      </p:pic>
    </p:spTree>
    <p:extLst>
      <p:ext uri="{BB962C8B-B14F-4D97-AF65-F5344CB8AC3E}">
        <p14:creationId xmlns:p14="http://schemas.microsoft.com/office/powerpoint/2010/main" val="443156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Will I be your teacher?</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4012157" y="1697095"/>
            <a:ext cx="4585931" cy="4585931"/>
          </a:xfrm>
          <a:prstGeom prst="rect">
            <a:avLst/>
          </a:prstGeom>
        </p:spPr>
      </p:pic>
    </p:spTree>
    <p:extLst>
      <p:ext uri="{BB962C8B-B14F-4D97-AF65-F5344CB8AC3E}">
        <p14:creationId xmlns:p14="http://schemas.microsoft.com/office/powerpoint/2010/main" val="2127970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quick activity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7857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class</a:t>
            </a:r>
            <a:endParaRPr lang="en-US" dirty="0"/>
          </a:p>
        </p:txBody>
      </p:sp>
      <p:sp>
        <p:nvSpPr>
          <p:cNvPr id="3" name="Content Placeholder 2"/>
          <p:cNvSpPr>
            <a:spLocks noGrp="1"/>
          </p:cNvSpPr>
          <p:nvPr>
            <p:ph idx="1"/>
          </p:nvPr>
        </p:nvSpPr>
        <p:spPr/>
        <p:txBody>
          <a:bodyPr/>
          <a:lstStyle/>
          <a:p>
            <a:pPr lvl="0"/>
            <a:r>
              <a:rPr lang="en-GB" dirty="0" smtClean="0"/>
              <a:t>Why </a:t>
            </a:r>
            <a:r>
              <a:rPr lang="en-GB" dirty="0"/>
              <a:t>do we have rules?</a:t>
            </a:r>
            <a:endParaRPr lang="en-US" dirty="0"/>
          </a:p>
          <a:p>
            <a:pPr lvl="0"/>
            <a:r>
              <a:rPr lang="en-GB" dirty="0"/>
              <a:t>Why do we have laws? </a:t>
            </a:r>
            <a:endParaRPr lang="en-US" dirty="0"/>
          </a:p>
          <a:p>
            <a:pPr lvl="0"/>
            <a:r>
              <a:rPr lang="en-GB" dirty="0"/>
              <a:t>What is the difference between a legal rule and a non-legal rule? Give examples. </a:t>
            </a:r>
            <a:endParaRPr lang="en-US" dirty="0"/>
          </a:p>
          <a:p>
            <a:pPr lvl="0"/>
            <a:r>
              <a:rPr lang="en-GB" dirty="0"/>
              <a:t>Who enforces the law? </a:t>
            </a:r>
            <a:endParaRPr lang="en-US" dirty="0"/>
          </a:p>
          <a:p>
            <a:pPr lvl="0"/>
            <a:r>
              <a:rPr lang="en-GB" dirty="0"/>
              <a:t>Who makes laws?</a:t>
            </a:r>
            <a:endParaRPr lang="en-US" dirty="0"/>
          </a:p>
          <a:p>
            <a:pPr lvl="0"/>
            <a:r>
              <a:rPr lang="en-GB" dirty="0"/>
              <a:t>What would happen if rules and laws did not exist in society today?</a:t>
            </a:r>
            <a:endParaRPr lang="en-US" dirty="0"/>
          </a:p>
          <a:p>
            <a:endParaRPr lang="en-US" dirty="0"/>
          </a:p>
        </p:txBody>
      </p:sp>
    </p:spTree>
    <p:extLst>
      <p:ext uri="{BB962C8B-B14F-4D97-AF65-F5344CB8AC3E}">
        <p14:creationId xmlns:p14="http://schemas.microsoft.com/office/powerpoint/2010/main" val="469118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groups of 4 – imagine there were no laws</a:t>
            </a:r>
            <a:r>
              <a:rPr lang="is-IS" dirty="0" smtClean="0"/>
              <a:t>….ever</a:t>
            </a:r>
            <a:endParaRPr lang="en-US" dirty="0"/>
          </a:p>
        </p:txBody>
      </p:sp>
      <p:sp>
        <p:nvSpPr>
          <p:cNvPr id="3" name="Content Placeholder 2"/>
          <p:cNvSpPr>
            <a:spLocks noGrp="1"/>
          </p:cNvSpPr>
          <p:nvPr>
            <p:ph idx="1"/>
          </p:nvPr>
        </p:nvSpPr>
        <p:spPr/>
        <p:txBody>
          <a:bodyPr>
            <a:normAutofit fontScale="85000" lnSpcReduction="20000"/>
          </a:bodyPr>
          <a:lstStyle/>
          <a:p>
            <a:r>
              <a:rPr lang="en-GB" dirty="0"/>
              <a:t>Most legal rules (laws) are enforced to protect people’s rights, which apply to civil as well as criminal matters. Laws allow people to go about their everyday lives generally feeling safe and secure and with the knowledge that they have certain freedoms. They apply to most facets of life, such as the use of roads, driving a car, the home, relationships including family relationships, work, purchasing goods and services, religion and school.</a:t>
            </a:r>
            <a:endParaRPr lang="en-US" dirty="0"/>
          </a:p>
          <a:p>
            <a:r>
              <a:rPr lang="en-GB" dirty="0"/>
              <a:t>Discuss each of the following questions. </a:t>
            </a:r>
            <a:endParaRPr lang="en-US" dirty="0"/>
          </a:p>
          <a:p>
            <a:pPr lvl="0"/>
            <a:r>
              <a:rPr lang="en-GB" dirty="0"/>
              <a:t>Imagine if there were no laws? What do you think would happen without laws? </a:t>
            </a:r>
            <a:endParaRPr lang="en-US" dirty="0"/>
          </a:p>
          <a:p>
            <a:pPr lvl="0"/>
            <a:r>
              <a:rPr lang="en-GB" dirty="0"/>
              <a:t>Would you feel safe going out? Why? Could you leave your house and be confident that your valuables would still be there when you returned? Why?</a:t>
            </a:r>
            <a:endParaRPr lang="en-US" dirty="0"/>
          </a:p>
          <a:p>
            <a:pPr lvl="0"/>
            <a:r>
              <a:rPr lang="en-GB" dirty="0"/>
              <a:t>What would you do tomorrow if there were no laws? Would you go to school for instance?</a:t>
            </a:r>
            <a:endParaRPr lang="en-US" dirty="0"/>
          </a:p>
          <a:p>
            <a:pPr lvl="0"/>
            <a:r>
              <a:rPr lang="en-GB" dirty="0"/>
              <a:t>Would your parents feel safe at work? Would they feel confident that they would not be dismissed, that they would receive their annual leave and long-service leave entitlements, and that their employer would continue making superannuation contributions.</a:t>
            </a:r>
            <a:endParaRPr lang="en-US" dirty="0"/>
          </a:p>
          <a:p>
            <a:endParaRPr lang="en-US" dirty="0"/>
          </a:p>
        </p:txBody>
      </p:sp>
    </p:spTree>
    <p:extLst>
      <p:ext uri="{BB962C8B-B14F-4D97-AF65-F5344CB8AC3E}">
        <p14:creationId xmlns:p14="http://schemas.microsoft.com/office/powerpoint/2010/main" val="938288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Relevance for youth</a:t>
            </a:r>
            <a:endParaRPr lang="en-US" dirty="0"/>
          </a:p>
        </p:txBody>
      </p:sp>
      <p:sp>
        <p:nvSpPr>
          <p:cNvPr id="3" name="Content Placeholder 2"/>
          <p:cNvSpPr>
            <a:spLocks noGrp="1"/>
          </p:cNvSpPr>
          <p:nvPr>
            <p:ph idx="1"/>
          </p:nvPr>
        </p:nvSpPr>
        <p:spPr/>
        <p:txBody>
          <a:bodyPr/>
          <a:lstStyle/>
          <a:p>
            <a:r>
              <a:rPr lang="en-GB" dirty="0" smtClean="0"/>
              <a:t>Go to the </a:t>
            </a:r>
            <a:r>
              <a:rPr lang="en-GB" dirty="0" err="1" smtClean="0"/>
              <a:t>Weebly</a:t>
            </a:r>
            <a:r>
              <a:rPr lang="en-GB" dirty="0" smtClean="0"/>
              <a:t> homepage.</a:t>
            </a:r>
          </a:p>
          <a:p>
            <a:pPr lvl="1"/>
            <a:r>
              <a:rPr lang="en-GB" dirty="0" smtClean="0"/>
              <a:t>Select</a:t>
            </a:r>
            <a:r>
              <a:rPr lang="en-GB" dirty="0" smtClean="0"/>
              <a:t> </a:t>
            </a:r>
            <a:r>
              <a:rPr lang="en-GB" dirty="0"/>
              <a:t>the </a:t>
            </a:r>
            <a:r>
              <a:rPr lang="en-GB" i="1" dirty="0"/>
              <a:t>Am I Old Enough?</a:t>
            </a:r>
            <a:r>
              <a:rPr lang="en-GB" dirty="0"/>
              <a:t> </a:t>
            </a:r>
            <a:r>
              <a:rPr lang="en-GB" dirty="0" smtClean="0"/>
              <a:t>button.</a:t>
            </a:r>
            <a:endParaRPr lang="en-US" dirty="0"/>
          </a:p>
          <a:p>
            <a:endParaRPr lang="en-US" dirty="0" smtClean="0"/>
          </a:p>
          <a:p>
            <a:r>
              <a:rPr lang="en-US" dirty="0" smtClean="0"/>
              <a:t>On the next slide there is a table of things your group needs to find out. </a:t>
            </a:r>
          </a:p>
          <a:p>
            <a:pPr marL="0" indent="0">
              <a:buNone/>
            </a:pPr>
            <a:endParaRPr lang="en-US" dirty="0"/>
          </a:p>
        </p:txBody>
      </p:sp>
    </p:spTree>
    <p:extLst>
      <p:ext uri="{BB962C8B-B14F-4D97-AF65-F5344CB8AC3E}">
        <p14:creationId xmlns:p14="http://schemas.microsoft.com/office/powerpoint/2010/main" val="427154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ready???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6077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following answers</a:t>
            </a:r>
            <a:endParaRPr lang="en-US" dirty="0"/>
          </a:p>
        </p:txBody>
      </p:sp>
      <p:sp>
        <p:nvSpPr>
          <p:cNvPr id="3" name="Content Placeholder 2"/>
          <p:cNvSpPr>
            <a:spLocks noGrp="1"/>
          </p:cNvSpPr>
          <p:nvPr>
            <p:ph idx="1"/>
          </p:nvPr>
        </p:nvSpPr>
        <p:spPr/>
        <p:txBody>
          <a:bodyPr/>
          <a:lstStyle/>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634293777"/>
              </p:ext>
            </p:extLst>
          </p:nvPr>
        </p:nvGraphicFramePr>
        <p:xfrm>
          <a:off x="1500189" y="1128452"/>
          <a:ext cx="8529638" cy="5687485"/>
        </p:xfrm>
        <a:graphic>
          <a:graphicData uri="http://schemas.openxmlformats.org/drawingml/2006/table">
            <a:tbl>
              <a:tblPr firstRow="1" firstCol="1" lastRow="1" lastCol="1" bandRow="1" bandCol="1"/>
              <a:tblGrid>
                <a:gridCol w="8529638"/>
              </a:tblGrid>
              <a:tr h="70908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How </a:t>
                      </a:r>
                      <a:r>
                        <a:rPr lang="en-GB" sz="1600" dirty="0">
                          <a:solidFill>
                            <a:srgbClr val="000000"/>
                          </a:solidFill>
                          <a:effectLst/>
                          <a:latin typeface="Arial Narrow" charset="0"/>
                          <a:ea typeface="Times New Roman" charset="0"/>
                          <a:cs typeface="Sabon-Roman" charset="0"/>
                        </a:rPr>
                        <a:t>old do you have to be before you can leave school?</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How </a:t>
                      </a:r>
                      <a:r>
                        <a:rPr lang="en-GB" sz="1600" dirty="0">
                          <a:solidFill>
                            <a:srgbClr val="000000"/>
                          </a:solidFill>
                          <a:effectLst/>
                          <a:latin typeface="Arial Narrow" charset="0"/>
                          <a:ea typeface="Times New Roman" charset="0"/>
                          <a:cs typeface="Sabon-Roman" charset="0"/>
                        </a:rPr>
                        <a:t>old do you have to be before you can be suspended from school?</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What </a:t>
                      </a:r>
                      <a:r>
                        <a:rPr lang="en-GB" sz="1600" dirty="0">
                          <a:solidFill>
                            <a:srgbClr val="000000"/>
                          </a:solidFill>
                          <a:effectLst/>
                          <a:latin typeface="Arial Narrow" charset="0"/>
                          <a:ea typeface="Times New Roman" charset="0"/>
                          <a:cs typeface="Sabon-Roman" charset="0"/>
                        </a:rPr>
                        <a:t>is the minimum age for working?</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How </a:t>
                      </a:r>
                      <a:r>
                        <a:rPr lang="en-GB" sz="1600" dirty="0">
                          <a:solidFill>
                            <a:srgbClr val="000000"/>
                          </a:solidFill>
                          <a:effectLst/>
                          <a:latin typeface="Arial Narrow" charset="0"/>
                          <a:ea typeface="Times New Roman" charset="0"/>
                          <a:cs typeface="Sabon-Roman" charset="0"/>
                        </a:rPr>
                        <a:t>many hours are you legally allowed to work?</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How </a:t>
                      </a:r>
                      <a:r>
                        <a:rPr lang="en-GB" sz="1600" dirty="0">
                          <a:solidFill>
                            <a:srgbClr val="000000"/>
                          </a:solidFill>
                          <a:effectLst/>
                          <a:latin typeface="Arial Narrow" charset="0"/>
                          <a:ea typeface="Times New Roman" charset="0"/>
                          <a:cs typeface="Sabon-Roman" charset="0"/>
                        </a:rPr>
                        <a:t>old do you have to be before you can pay tax and get a tax file number?</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How </a:t>
                      </a:r>
                      <a:r>
                        <a:rPr lang="en-GB" sz="1600" dirty="0">
                          <a:solidFill>
                            <a:srgbClr val="000000"/>
                          </a:solidFill>
                          <a:effectLst/>
                          <a:latin typeface="Arial Narrow" charset="0"/>
                          <a:ea typeface="Times New Roman" charset="0"/>
                          <a:cs typeface="Sabon-Roman" charset="0"/>
                        </a:rPr>
                        <a:t>old do you have to be to open a bank account?</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At </a:t>
                      </a:r>
                      <a:r>
                        <a:rPr lang="en-GB" sz="1600" dirty="0">
                          <a:solidFill>
                            <a:srgbClr val="000000"/>
                          </a:solidFill>
                          <a:effectLst/>
                          <a:latin typeface="Arial Narrow" charset="0"/>
                          <a:ea typeface="Times New Roman" charset="0"/>
                          <a:cs typeface="Sabon-Roman" charset="0"/>
                        </a:rPr>
                        <a:t>what age can you rent a house or flat?</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At </a:t>
                      </a:r>
                      <a:r>
                        <a:rPr lang="en-GB" sz="1600" dirty="0">
                          <a:solidFill>
                            <a:srgbClr val="000000"/>
                          </a:solidFill>
                          <a:effectLst/>
                          <a:latin typeface="Arial Narrow" charset="0"/>
                          <a:ea typeface="Times New Roman" charset="0"/>
                          <a:cs typeface="Sabon-Roman" charset="0"/>
                        </a:rPr>
                        <a:t>what age can you drive a car?</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How </a:t>
                      </a:r>
                      <a:r>
                        <a:rPr lang="en-GB" sz="1600" dirty="0">
                          <a:solidFill>
                            <a:srgbClr val="000000"/>
                          </a:solidFill>
                          <a:effectLst/>
                          <a:latin typeface="Arial Narrow" charset="0"/>
                          <a:ea typeface="Times New Roman" charset="0"/>
                          <a:cs typeface="Sabon-Roman" charset="0"/>
                        </a:rPr>
                        <a:t>old do you have to be to vote?</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At </a:t>
                      </a:r>
                      <a:r>
                        <a:rPr lang="en-GB" sz="1600" dirty="0">
                          <a:solidFill>
                            <a:srgbClr val="000000"/>
                          </a:solidFill>
                          <a:effectLst/>
                          <a:latin typeface="Arial Narrow" charset="0"/>
                          <a:ea typeface="Times New Roman" charset="0"/>
                          <a:cs typeface="Sabon-Roman" charset="0"/>
                        </a:rPr>
                        <a:t>what age can you make a will?</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At </a:t>
                      </a:r>
                      <a:r>
                        <a:rPr lang="en-GB" sz="1600" dirty="0">
                          <a:solidFill>
                            <a:srgbClr val="000000"/>
                          </a:solidFill>
                          <a:effectLst/>
                          <a:latin typeface="Arial Narrow" charset="0"/>
                          <a:ea typeface="Times New Roman" charset="0"/>
                          <a:cs typeface="Sabon-Roman" charset="0"/>
                        </a:rPr>
                        <a:t>what age can you get a tattoo?</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What </a:t>
                      </a:r>
                      <a:r>
                        <a:rPr lang="en-GB" sz="1600" dirty="0">
                          <a:solidFill>
                            <a:srgbClr val="000000"/>
                          </a:solidFill>
                          <a:effectLst/>
                          <a:latin typeface="Arial Narrow" charset="0"/>
                          <a:ea typeface="Times New Roman" charset="0"/>
                          <a:cs typeface="Sabon-Roman" charset="0"/>
                        </a:rPr>
                        <a:t>is the legal age for gambling?</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At </a:t>
                      </a:r>
                      <a:r>
                        <a:rPr lang="en-GB" sz="1600" dirty="0">
                          <a:solidFill>
                            <a:srgbClr val="000000"/>
                          </a:solidFill>
                          <a:effectLst/>
                          <a:latin typeface="Arial Narrow" charset="0"/>
                          <a:ea typeface="Times New Roman" charset="0"/>
                          <a:cs typeface="Sabon-Roman" charset="0"/>
                        </a:rPr>
                        <a:t>what age can you drink and possess alcohol?</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At </a:t>
                      </a:r>
                      <a:r>
                        <a:rPr lang="en-GB" sz="1600" dirty="0">
                          <a:solidFill>
                            <a:srgbClr val="000000"/>
                          </a:solidFill>
                          <a:effectLst/>
                          <a:latin typeface="Arial Narrow" charset="0"/>
                          <a:ea typeface="Times New Roman" charset="0"/>
                          <a:cs typeface="Sabon-Roman" charset="0"/>
                        </a:rPr>
                        <a:t>what age can you get married?</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235">
                <a:tc>
                  <a:txBody>
                    <a:bodyPr/>
                    <a:lstStyle/>
                    <a:p>
                      <a:pPr>
                        <a:lnSpc>
                          <a:spcPts val="1100"/>
                        </a:lnSpc>
                        <a:spcBef>
                          <a:spcPts val="285"/>
                        </a:spcBef>
                        <a:spcAft>
                          <a:spcPts val="285"/>
                        </a:spcAft>
                        <a:tabLst>
                          <a:tab pos="179705" algn="l"/>
                        </a:tabLst>
                      </a:pPr>
                      <a:endParaRPr lang="en-GB" sz="1600" dirty="0" smtClean="0">
                        <a:solidFill>
                          <a:srgbClr val="000000"/>
                        </a:solidFill>
                        <a:effectLst/>
                        <a:latin typeface="Arial Narrow" charset="0"/>
                        <a:ea typeface="Times New Roman" charset="0"/>
                        <a:cs typeface="Sabon-Roman" charset="0"/>
                      </a:endParaRPr>
                    </a:p>
                    <a:p>
                      <a:pPr>
                        <a:lnSpc>
                          <a:spcPts val="1100"/>
                        </a:lnSpc>
                        <a:spcBef>
                          <a:spcPts val="285"/>
                        </a:spcBef>
                        <a:spcAft>
                          <a:spcPts val="285"/>
                        </a:spcAft>
                        <a:tabLst>
                          <a:tab pos="179705" algn="l"/>
                        </a:tabLst>
                      </a:pPr>
                      <a:r>
                        <a:rPr lang="en-GB" sz="1600" dirty="0" smtClean="0">
                          <a:solidFill>
                            <a:srgbClr val="000000"/>
                          </a:solidFill>
                          <a:effectLst/>
                          <a:latin typeface="Arial Narrow" charset="0"/>
                          <a:ea typeface="Times New Roman" charset="0"/>
                          <a:cs typeface="Sabon-Roman" charset="0"/>
                        </a:rPr>
                        <a:t>At </a:t>
                      </a:r>
                      <a:r>
                        <a:rPr lang="en-GB" sz="1600" dirty="0">
                          <a:solidFill>
                            <a:srgbClr val="000000"/>
                          </a:solidFill>
                          <a:effectLst/>
                          <a:latin typeface="Arial Narrow" charset="0"/>
                          <a:ea typeface="Times New Roman" charset="0"/>
                          <a:cs typeface="Sabon-Roman" charset="0"/>
                        </a:rPr>
                        <a:t>what age can you get a body piercing?</a:t>
                      </a:r>
                      <a:endParaRPr lang="en-US" sz="1600" dirty="0">
                        <a:solidFill>
                          <a:srgbClr val="000000"/>
                        </a:solidFill>
                        <a:effectLst/>
                        <a:latin typeface="Arial Narrow" charset="0"/>
                        <a:ea typeface="Times New Roman" charset="0"/>
                        <a:cs typeface="Sabon-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11234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 the dreaded bit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6886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Holiday homework</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8330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err="1" smtClean="0"/>
              <a:t>weebly</a:t>
            </a:r>
            <a:r>
              <a:rPr lang="en-US" sz="4400" dirty="0" smtClean="0"/>
              <a:t> homepage – Chapter 1 button</a:t>
            </a:r>
            <a:endParaRPr lang="en-US" sz="4400" dirty="0"/>
          </a:p>
        </p:txBody>
      </p:sp>
      <p:sp>
        <p:nvSpPr>
          <p:cNvPr id="3" name="Content Placeholder 2"/>
          <p:cNvSpPr>
            <a:spLocks noGrp="1"/>
          </p:cNvSpPr>
          <p:nvPr>
            <p:ph idx="1"/>
          </p:nvPr>
        </p:nvSpPr>
        <p:spPr/>
        <p:txBody>
          <a:bodyPr/>
          <a:lstStyle/>
          <a:p>
            <a:r>
              <a:rPr lang="en-US" dirty="0" smtClean="0"/>
              <a:t>Read chapter 1 </a:t>
            </a:r>
          </a:p>
          <a:p>
            <a:r>
              <a:rPr lang="en-US" dirty="0" smtClean="0"/>
              <a:t>Answer the “apply your understanding” questions 1-7 on page 14</a:t>
            </a:r>
          </a:p>
          <a:p>
            <a:r>
              <a:rPr lang="en-US" dirty="0" smtClean="0"/>
              <a:t>Read the case study “ Witchcraft” on page 17 and answer the questions underneath</a:t>
            </a:r>
            <a:endParaRPr lang="en-US" dirty="0"/>
          </a:p>
        </p:txBody>
      </p:sp>
    </p:spTree>
    <p:extLst>
      <p:ext uri="{BB962C8B-B14F-4D97-AF65-F5344CB8AC3E}">
        <p14:creationId xmlns:p14="http://schemas.microsoft.com/office/powerpoint/2010/main" val="61857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Luck</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3197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t>
            </a:r>
            <a:r>
              <a:rPr lang="en-US" dirty="0" smtClean="0"/>
              <a:t>is expected </a:t>
            </a:r>
            <a:r>
              <a:rPr lang="en-US" dirty="0" smtClean="0"/>
              <a:t>of </a:t>
            </a:r>
            <a:r>
              <a:rPr lang="en-US" dirty="0" smtClean="0"/>
              <a:t>you next year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5075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might </a:t>
            </a:r>
            <a:r>
              <a:rPr lang="en-US" dirty="0" smtClean="0"/>
              <a:t>see you next year</a:t>
            </a:r>
            <a:endParaRPr lang="en-US" dirty="0"/>
          </a:p>
        </p:txBody>
      </p:sp>
      <p:sp>
        <p:nvSpPr>
          <p:cNvPr id="3" name="Subtitle 2"/>
          <p:cNvSpPr>
            <a:spLocks noGrp="1"/>
          </p:cNvSpPr>
          <p:nvPr>
            <p:ph type="subTitle" idx="1"/>
          </p:nvPr>
        </p:nvSpPr>
        <p:spPr>
          <a:xfrm>
            <a:off x="2215045" y="5351399"/>
            <a:ext cx="8045373" cy="742279"/>
          </a:xfrm>
        </p:spPr>
        <p:txBody>
          <a:bodyPr/>
          <a:lstStyle/>
          <a:p>
            <a:r>
              <a:rPr lang="en-US" dirty="0" smtClean="0"/>
              <a:t>Email me if you have any questions </a:t>
            </a:r>
            <a:endParaRPr lang="en-US" dirty="0"/>
          </a:p>
        </p:txBody>
      </p:sp>
    </p:spTree>
    <p:extLst>
      <p:ext uri="{BB962C8B-B14F-4D97-AF65-F5344CB8AC3E}">
        <p14:creationId xmlns:p14="http://schemas.microsoft.com/office/powerpoint/2010/main" val="855612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a:xfrm>
            <a:off x="1251678" y="1543051"/>
            <a:ext cx="10178322" cy="4336542"/>
          </a:xfrm>
        </p:spPr>
        <p:txBody>
          <a:bodyPr>
            <a:normAutofit/>
          </a:bodyPr>
          <a:lstStyle/>
          <a:p>
            <a:r>
              <a:rPr lang="en-US" dirty="0"/>
              <a:t>B</a:t>
            </a:r>
            <a:r>
              <a:rPr lang="en-US" dirty="0" smtClean="0"/>
              <a:t>e in class on time</a:t>
            </a:r>
          </a:p>
          <a:p>
            <a:r>
              <a:rPr lang="en-US" dirty="0" smtClean="0"/>
              <a:t>Hand the work in on time</a:t>
            </a:r>
          </a:p>
          <a:p>
            <a:r>
              <a:rPr lang="en-US" dirty="0" smtClean="0"/>
              <a:t>Be respectful to other class mates</a:t>
            </a:r>
          </a:p>
          <a:p>
            <a:r>
              <a:rPr lang="en-US" dirty="0" smtClean="0"/>
              <a:t>Bring all materials required to class.</a:t>
            </a:r>
          </a:p>
          <a:p>
            <a:r>
              <a:rPr lang="en-US" dirty="0" smtClean="0"/>
              <a:t>Bring </a:t>
            </a:r>
            <a:r>
              <a:rPr lang="en-US" dirty="0" smtClean="0"/>
              <a:t>a water bottle to class. </a:t>
            </a:r>
          </a:p>
          <a:p>
            <a:r>
              <a:rPr lang="en-US" dirty="0" smtClean="0"/>
              <a:t>If you cant work next to your mates, don</a:t>
            </a:r>
            <a:r>
              <a:rPr lang="uk-UA" dirty="0" smtClean="0"/>
              <a:t>’</a:t>
            </a:r>
            <a:r>
              <a:rPr lang="en-US" dirty="0" smtClean="0"/>
              <a:t>t sit next to </a:t>
            </a:r>
            <a:r>
              <a:rPr lang="en-US" dirty="0" smtClean="0"/>
              <a:t>them</a:t>
            </a:r>
          </a:p>
          <a:p>
            <a:r>
              <a:rPr lang="en-US" dirty="0" smtClean="0"/>
              <a:t>Use all resources at your disposal</a:t>
            </a:r>
          </a:p>
          <a:p>
            <a:pPr lvl="1"/>
            <a:r>
              <a:rPr lang="en-US" dirty="0"/>
              <a:t>Textbook</a:t>
            </a:r>
          </a:p>
          <a:p>
            <a:pPr lvl="1"/>
            <a:r>
              <a:rPr lang="en-US" dirty="0" err="1" smtClean="0"/>
              <a:t>Weebly</a:t>
            </a:r>
            <a:endParaRPr lang="en-US" dirty="0" smtClean="0"/>
          </a:p>
          <a:p>
            <a:r>
              <a:rPr lang="en-US" dirty="0" smtClean="0"/>
              <a:t>Take QUALITY notes</a:t>
            </a:r>
            <a:endParaRPr lang="en-US" dirty="0"/>
          </a:p>
        </p:txBody>
      </p:sp>
    </p:spTree>
    <p:extLst>
      <p:ext uri="{BB962C8B-B14F-4D97-AF65-F5344CB8AC3E}">
        <p14:creationId xmlns:p14="http://schemas.microsoft.com/office/powerpoint/2010/main" val="715425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 to bring to class?</a:t>
            </a:r>
            <a:endParaRPr lang="en-US" dirty="0"/>
          </a:p>
        </p:txBody>
      </p:sp>
      <p:sp>
        <p:nvSpPr>
          <p:cNvPr id="3" name="Content Placeholder 2"/>
          <p:cNvSpPr>
            <a:spLocks noGrp="1"/>
          </p:cNvSpPr>
          <p:nvPr>
            <p:ph idx="1"/>
          </p:nvPr>
        </p:nvSpPr>
        <p:spPr/>
        <p:txBody>
          <a:bodyPr/>
          <a:lstStyle/>
          <a:p>
            <a:r>
              <a:rPr lang="en-US" dirty="0" smtClean="0"/>
              <a:t>An Exercise book</a:t>
            </a:r>
          </a:p>
          <a:p>
            <a:r>
              <a:rPr lang="en-US" dirty="0" smtClean="0"/>
              <a:t>Pens/Pencils</a:t>
            </a:r>
          </a:p>
          <a:p>
            <a:r>
              <a:rPr lang="en-US" dirty="0" smtClean="0"/>
              <a:t>Your Laptop</a:t>
            </a:r>
          </a:p>
          <a:p>
            <a:r>
              <a:rPr lang="en-US" dirty="0" smtClean="0"/>
              <a:t>A Copy of the Txt book</a:t>
            </a:r>
          </a:p>
          <a:p>
            <a:r>
              <a:rPr lang="en-US" dirty="0" smtClean="0"/>
              <a:t>I would suggest you download a digital version of the txt book for your device as well. This will stop some of the awkwardness if you leave your txt book at home after studying really hard for days on end. </a:t>
            </a:r>
          </a:p>
          <a:p>
            <a:r>
              <a:rPr lang="en-US" dirty="0" smtClean="0"/>
              <a:t>Even if you plan to take notes on your Laptop, you will still need a legal studies exercise book and pens and pencils in class</a:t>
            </a:r>
            <a:endParaRPr lang="en-US" dirty="0"/>
          </a:p>
        </p:txBody>
      </p:sp>
    </p:spTree>
    <p:extLst>
      <p:ext uri="{BB962C8B-B14F-4D97-AF65-F5344CB8AC3E}">
        <p14:creationId xmlns:p14="http://schemas.microsoft.com/office/powerpoint/2010/main" val="91826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fun stuff</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694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excursions</a:t>
            </a:r>
            <a:endParaRPr lang="en-US" dirty="0"/>
          </a:p>
        </p:txBody>
      </p:sp>
      <p:sp>
        <p:nvSpPr>
          <p:cNvPr id="3" name="Content Placeholder 2"/>
          <p:cNvSpPr>
            <a:spLocks noGrp="1"/>
          </p:cNvSpPr>
          <p:nvPr>
            <p:ph idx="1"/>
          </p:nvPr>
        </p:nvSpPr>
        <p:spPr/>
        <p:txBody>
          <a:bodyPr/>
          <a:lstStyle/>
          <a:p>
            <a:r>
              <a:rPr lang="en-US" dirty="0" smtClean="0"/>
              <a:t>2 excursions this year. </a:t>
            </a:r>
          </a:p>
          <a:p>
            <a:r>
              <a:rPr lang="en-US" dirty="0" smtClean="0"/>
              <a:t>Excursion 2 – Geelong Magistrates Court</a:t>
            </a:r>
          </a:p>
          <a:p>
            <a:pPr lvl="3"/>
            <a:r>
              <a:rPr lang="en-US" dirty="0" smtClean="0"/>
              <a:t>We will visit the magistrates court for the day and look at how the court system works. </a:t>
            </a:r>
          </a:p>
          <a:p>
            <a:endParaRPr lang="en-US" dirty="0"/>
          </a:p>
          <a:p>
            <a:r>
              <a:rPr lang="en-US" dirty="0" smtClean="0"/>
              <a:t>Excursion 1 – </a:t>
            </a:r>
            <a:r>
              <a:rPr lang="en-US" dirty="0" err="1" smtClean="0"/>
              <a:t>Barwon</a:t>
            </a:r>
            <a:r>
              <a:rPr lang="en-US" dirty="0" smtClean="0"/>
              <a:t> Maximum Security Prison </a:t>
            </a:r>
          </a:p>
          <a:p>
            <a:pPr lvl="3"/>
            <a:r>
              <a:rPr lang="en-US" dirty="0" smtClean="0"/>
              <a:t>You will be visiting the maximum security prison in </a:t>
            </a:r>
            <a:r>
              <a:rPr lang="en-US" dirty="0" err="1" smtClean="0"/>
              <a:t>Barwon</a:t>
            </a:r>
            <a:r>
              <a:rPr lang="en-US" dirty="0" smtClean="0"/>
              <a:t> and talking to prisoners about their crimes, how they were caught, why they were caught, their jail experience and general questions about their lives.</a:t>
            </a:r>
          </a:p>
          <a:p>
            <a:pPr lvl="3"/>
            <a:r>
              <a:rPr lang="en-US" dirty="0" smtClean="0"/>
              <a:t>You usually will speak too 8 prisoners. 5 are usually in for Murder</a:t>
            </a:r>
          </a:p>
          <a:p>
            <a:pPr marL="1371600" lvl="3" indent="0">
              <a:buNone/>
            </a:pPr>
            <a:endParaRPr lang="en-US" dirty="0"/>
          </a:p>
        </p:txBody>
      </p:sp>
    </p:spTree>
    <p:extLst>
      <p:ext uri="{BB962C8B-B14F-4D97-AF65-F5344CB8AC3E}">
        <p14:creationId xmlns:p14="http://schemas.microsoft.com/office/powerpoint/2010/main" val="961410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Weebly</a:t>
            </a:r>
            <a:r>
              <a:rPr lang="en-US" dirty="0" smtClean="0"/>
              <a:t> </a:t>
            </a:r>
            <a:endParaRPr lang="en-US" dirty="0"/>
          </a:p>
        </p:txBody>
      </p:sp>
      <p:sp>
        <p:nvSpPr>
          <p:cNvPr id="3" name="Content Placeholder 2"/>
          <p:cNvSpPr>
            <a:spLocks noGrp="1"/>
          </p:cNvSpPr>
          <p:nvPr>
            <p:ph idx="1"/>
          </p:nvPr>
        </p:nvSpPr>
        <p:spPr/>
        <p:txBody>
          <a:bodyPr/>
          <a:lstStyle/>
          <a:p>
            <a:r>
              <a:rPr lang="en-US" dirty="0" smtClean="0"/>
              <a:t>Put this in your Bookmarks </a:t>
            </a:r>
            <a:r>
              <a:rPr lang="en-US" dirty="0" smtClean="0"/>
              <a:t>now.</a:t>
            </a:r>
          </a:p>
          <a:p>
            <a:r>
              <a:rPr lang="en-US" dirty="0" smtClean="0"/>
              <a:t>This might change a bit depending on who teaches you next year.</a:t>
            </a:r>
            <a:endParaRPr lang="en-US" dirty="0" smtClean="0"/>
          </a:p>
          <a:p>
            <a:r>
              <a:rPr lang="en-US" sz="3600" b="1" dirty="0" smtClean="0">
                <a:hlinkClick r:id="rId2"/>
              </a:rPr>
              <a:t>http</a:t>
            </a:r>
            <a:r>
              <a:rPr lang="en-US" sz="3600" b="1" dirty="0">
                <a:hlinkClick r:id="rId2"/>
              </a:rPr>
              <a:t>://</a:t>
            </a:r>
            <a:r>
              <a:rPr lang="en-US" sz="3600" b="1" dirty="0" smtClean="0">
                <a:hlinkClick r:id="rId2"/>
              </a:rPr>
              <a:t>scsc11legal.weebly.com</a:t>
            </a:r>
            <a:endParaRPr lang="en-US" sz="3600" b="1" dirty="0" smtClean="0"/>
          </a:p>
          <a:p>
            <a:r>
              <a:rPr lang="en-US" b="1" dirty="0" smtClean="0"/>
              <a:t>Never forget this website!</a:t>
            </a:r>
            <a:endParaRPr lang="en-US" dirty="0"/>
          </a:p>
        </p:txBody>
      </p:sp>
    </p:spTree>
    <p:extLst>
      <p:ext uri="{BB962C8B-B14F-4D97-AF65-F5344CB8AC3E}">
        <p14:creationId xmlns:p14="http://schemas.microsoft.com/office/powerpoint/2010/main" val="536331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weebly</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err="1" smtClean="0"/>
              <a:t>weebly</a:t>
            </a:r>
            <a:r>
              <a:rPr lang="en-US" dirty="0" smtClean="0"/>
              <a:t> has everything you need to know. </a:t>
            </a:r>
          </a:p>
          <a:p>
            <a:r>
              <a:rPr lang="en-US" dirty="0" smtClean="0"/>
              <a:t>It has practice exam questions</a:t>
            </a:r>
          </a:p>
          <a:p>
            <a:r>
              <a:rPr lang="en-US" dirty="0" smtClean="0"/>
              <a:t>The content you are meant to be learning</a:t>
            </a:r>
          </a:p>
          <a:p>
            <a:r>
              <a:rPr lang="en-US" dirty="0" smtClean="0"/>
              <a:t>Information on SACs </a:t>
            </a:r>
          </a:p>
          <a:p>
            <a:r>
              <a:rPr lang="en-US" dirty="0" smtClean="0"/>
              <a:t>Information on Exams</a:t>
            </a:r>
          </a:p>
          <a:p>
            <a:r>
              <a:rPr lang="en-US" dirty="0" smtClean="0"/>
              <a:t>KK information</a:t>
            </a:r>
          </a:p>
        </p:txBody>
      </p:sp>
    </p:spTree>
    <p:extLst>
      <p:ext uri="{BB962C8B-B14F-4D97-AF65-F5344CB8AC3E}">
        <p14:creationId xmlns:p14="http://schemas.microsoft.com/office/powerpoint/2010/main" val="1841202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Badge</Template>
  <TotalTime>692</TotalTime>
  <Words>961</Words>
  <Application>Microsoft Office PowerPoint</Application>
  <PresentationFormat>Widescreen</PresentationFormat>
  <Paragraphs>120</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Gill Sans MT</vt:lpstr>
      <vt:lpstr>Impact</vt:lpstr>
      <vt:lpstr>Sabon-Roman</vt:lpstr>
      <vt:lpstr>Times New Roman</vt:lpstr>
      <vt:lpstr>Badge</vt:lpstr>
      <vt:lpstr>Welcome to legal studies </vt:lpstr>
      <vt:lpstr>Will I be your teacher?</vt:lpstr>
      <vt:lpstr>What is expected of you next year</vt:lpstr>
      <vt:lpstr>expectations</vt:lpstr>
      <vt:lpstr>What do you need to bring to class?</vt:lpstr>
      <vt:lpstr>The fun stuff</vt:lpstr>
      <vt:lpstr>excursions</vt:lpstr>
      <vt:lpstr>The Weebly </vt:lpstr>
      <vt:lpstr>The weebly</vt:lpstr>
      <vt:lpstr>KK tasks</vt:lpstr>
      <vt:lpstr>PowerPoint Presentation</vt:lpstr>
      <vt:lpstr>Click on unit 1</vt:lpstr>
      <vt:lpstr>PowerPoint Presentation</vt:lpstr>
      <vt:lpstr>Important dates: </vt:lpstr>
      <vt:lpstr>PowerPoint Presentation</vt:lpstr>
      <vt:lpstr>PowerPoint Presentation</vt:lpstr>
      <vt:lpstr>PowerPoint Presentation</vt:lpstr>
      <vt:lpstr>PowerPoint Presentation</vt:lpstr>
      <vt:lpstr>Sacs</vt:lpstr>
      <vt:lpstr>A quick activity</vt:lpstr>
      <vt:lpstr>As a class</vt:lpstr>
      <vt:lpstr>In groups of 4 – imagine there were no laws….ever</vt:lpstr>
      <vt:lpstr>Relevance for youth</vt:lpstr>
      <vt:lpstr>Are you ready???</vt:lpstr>
      <vt:lpstr>Find the following answers</vt:lpstr>
      <vt:lpstr>And the dreaded bit</vt:lpstr>
      <vt:lpstr>Holiday homework</vt:lpstr>
      <vt:lpstr>weebly homepage – Chapter 1 button</vt:lpstr>
      <vt:lpstr>Good Luck</vt:lpstr>
      <vt:lpstr>I might see you next year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legal studies</dc:title>
  <dc:creator>Ansell, Zachary T</dc:creator>
  <cp:lastModifiedBy>Thomas Mcloughlan</cp:lastModifiedBy>
  <cp:revision>11</cp:revision>
  <dcterms:created xsi:type="dcterms:W3CDTF">2015-11-27T11:53:51Z</dcterms:created>
  <dcterms:modified xsi:type="dcterms:W3CDTF">2016-11-29T21:46:18Z</dcterms:modified>
</cp:coreProperties>
</file>